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drawings/drawing3.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33" r:id="rId1"/>
  </p:sldMasterIdLst>
  <p:notesMasterIdLst>
    <p:notesMasterId r:id="rId41"/>
  </p:notesMasterIdLst>
  <p:handoutMasterIdLst>
    <p:handoutMasterId r:id="rId42"/>
  </p:handoutMasterIdLst>
  <p:sldIdLst>
    <p:sldId id="335" r:id="rId2"/>
    <p:sldId id="334" r:id="rId3"/>
    <p:sldId id="319" r:id="rId4"/>
    <p:sldId id="337" r:id="rId5"/>
    <p:sldId id="291" r:id="rId6"/>
    <p:sldId id="290" r:id="rId7"/>
    <p:sldId id="294" r:id="rId8"/>
    <p:sldId id="297" r:id="rId9"/>
    <p:sldId id="327" r:id="rId10"/>
    <p:sldId id="328" r:id="rId11"/>
    <p:sldId id="289" r:id="rId12"/>
    <p:sldId id="261" r:id="rId13"/>
    <p:sldId id="263" r:id="rId14"/>
    <p:sldId id="288" r:id="rId15"/>
    <p:sldId id="325" r:id="rId16"/>
    <p:sldId id="326" r:id="rId17"/>
    <p:sldId id="338" r:id="rId18"/>
    <p:sldId id="316" r:id="rId19"/>
    <p:sldId id="331" r:id="rId20"/>
    <p:sldId id="341" r:id="rId21"/>
    <p:sldId id="342" r:id="rId22"/>
    <p:sldId id="343" r:id="rId23"/>
    <p:sldId id="344" r:id="rId24"/>
    <p:sldId id="309" r:id="rId25"/>
    <p:sldId id="311" r:id="rId26"/>
    <p:sldId id="322" r:id="rId27"/>
    <p:sldId id="346" r:id="rId28"/>
    <p:sldId id="350" r:id="rId29"/>
    <p:sldId id="349" r:id="rId30"/>
    <p:sldId id="336" r:id="rId31"/>
    <p:sldId id="276" r:id="rId32"/>
    <p:sldId id="280" r:id="rId33"/>
    <p:sldId id="347" r:id="rId34"/>
    <p:sldId id="348" r:id="rId35"/>
    <p:sldId id="277" r:id="rId36"/>
    <p:sldId id="345" r:id="rId37"/>
    <p:sldId id="339" r:id="rId38"/>
    <p:sldId id="340" r:id="rId39"/>
    <p:sldId id="279" r:id="rId40"/>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666FF"/>
    <a:srgbClr val="AAD7FF"/>
    <a:srgbClr val="66CCFF"/>
    <a:srgbClr val="FF00FF"/>
    <a:srgbClr val="2DC3C3"/>
    <a:srgbClr val="00FF00"/>
    <a:srgbClr val="FF8000"/>
    <a:srgbClr val="0C1E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475" autoAdjust="0"/>
  </p:normalViewPr>
  <p:slideViewPr>
    <p:cSldViewPr snapToGrid="0" snapToObjects="1">
      <p:cViewPr varScale="1">
        <p:scale>
          <a:sx n="43" d="100"/>
          <a:sy n="43" d="100"/>
        </p:scale>
        <p:origin x="-1260"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colm\talks\CH4\CH4_EPA_emission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colm\talks\CH4\CH4_EPA_emissions.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colm\talks\CH4\CH4_EPA_emission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colm\talks\CH4\CH4_EPA_emissions.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colm\talks\CH4\CH4_EPA_emiss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783350322622899"/>
          <c:y val="8.8189833211335306E-2"/>
          <c:w val="0.472588009076577"/>
          <c:h val="0.6033532560389"/>
        </c:manualLayout>
      </c:layout>
      <c:scatterChart>
        <c:scatterStyle val="lineMarker"/>
        <c:varyColors val="0"/>
        <c:ser>
          <c:idx val="0"/>
          <c:order val="0"/>
          <c:tx>
            <c:v>2010 Report</c:v>
          </c:tx>
          <c:spPr>
            <a:ln w="38100">
              <a:solidFill>
                <a:schemeClr val="accent1"/>
              </a:solidFill>
            </a:ln>
          </c:spPr>
          <c:xVal>
            <c:numRef>
              <c:f>Sheet2!$E$2:$H$2</c:f>
              <c:numCache>
                <c:formatCode>General</c:formatCode>
                <c:ptCount val="4"/>
                <c:pt idx="0">
                  <c:v>2005</c:v>
                </c:pt>
                <c:pt idx="1">
                  <c:v>2006</c:v>
                </c:pt>
                <c:pt idx="2">
                  <c:v>2007</c:v>
                </c:pt>
                <c:pt idx="3">
                  <c:v>2008</c:v>
                </c:pt>
              </c:numCache>
            </c:numRef>
          </c:xVal>
          <c:yVal>
            <c:numRef>
              <c:f>Sheet2!$W$30:$AA$30</c:f>
              <c:numCache>
                <c:formatCode>General</c:formatCode>
                <c:ptCount val="5"/>
                <c:pt idx="0">
                  <c:v>6.223809523809523</c:v>
                </c:pt>
                <c:pt idx="1">
                  <c:v>4.9333333333333398</c:v>
                </c:pt>
                <c:pt idx="2">
                  <c:v>4.9095238095238098</c:v>
                </c:pt>
                <c:pt idx="3">
                  <c:v>4.7380952380952346</c:v>
                </c:pt>
                <c:pt idx="4">
                  <c:v>4.590476190476191</c:v>
                </c:pt>
              </c:numCache>
            </c:numRef>
          </c:yVal>
          <c:smooth val="0"/>
        </c:ser>
        <c:ser>
          <c:idx val="1"/>
          <c:order val="1"/>
          <c:tx>
            <c:v>2011 Report</c:v>
          </c:tx>
          <c:spPr>
            <a:ln w="38100">
              <a:solidFill>
                <a:schemeClr val="accent2"/>
              </a:solidFill>
            </a:ln>
          </c:spPr>
          <c:xVal>
            <c:numRef>
              <c:f>Sheet2!$E$33:$I$33</c:f>
              <c:numCache>
                <c:formatCode>General</c:formatCode>
                <c:ptCount val="5"/>
                <c:pt idx="0">
                  <c:v>2005</c:v>
                </c:pt>
                <c:pt idx="1">
                  <c:v>2006</c:v>
                </c:pt>
                <c:pt idx="2">
                  <c:v>2007</c:v>
                </c:pt>
                <c:pt idx="3">
                  <c:v>2008</c:v>
                </c:pt>
                <c:pt idx="4">
                  <c:v>2009</c:v>
                </c:pt>
              </c:numCache>
            </c:numRef>
          </c:xVal>
          <c:yVal>
            <c:numRef>
              <c:f>Sheet2!$W$52:$AB$52</c:f>
              <c:numCache>
                <c:formatCode>General</c:formatCode>
                <c:ptCount val="6"/>
                <c:pt idx="0">
                  <c:v>9.968</c:v>
                </c:pt>
                <c:pt idx="1">
                  <c:v>9.0690000000000008</c:v>
                </c:pt>
                <c:pt idx="2">
                  <c:v>10.364000000000001</c:v>
                </c:pt>
                <c:pt idx="3">
                  <c:v>9.7710000000000008</c:v>
                </c:pt>
                <c:pt idx="4">
                  <c:v>10.087</c:v>
                </c:pt>
                <c:pt idx="5">
                  <c:v>10.535</c:v>
                </c:pt>
              </c:numCache>
            </c:numRef>
          </c:yVal>
          <c:smooth val="0"/>
        </c:ser>
        <c:ser>
          <c:idx val="2"/>
          <c:order val="2"/>
          <c:tx>
            <c:v>2013 Report</c:v>
          </c:tx>
          <c:spPr>
            <a:ln w="38100">
              <a:solidFill>
                <a:schemeClr val="accent3"/>
              </a:solidFill>
            </a:ln>
          </c:spPr>
          <c:xVal>
            <c:numRef>
              <c:f>Sheet2!$E$78:$K$78</c:f>
              <c:numCache>
                <c:formatCode>General</c:formatCode>
                <c:ptCount val="7"/>
                <c:pt idx="0">
                  <c:v>2005</c:v>
                </c:pt>
                <c:pt idx="2">
                  <c:v>2007</c:v>
                </c:pt>
                <c:pt idx="3">
                  <c:v>2008</c:v>
                </c:pt>
                <c:pt idx="4">
                  <c:v>2009</c:v>
                </c:pt>
                <c:pt idx="5">
                  <c:v>2010</c:v>
                </c:pt>
                <c:pt idx="6">
                  <c:v>2011</c:v>
                </c:pt>
              </c:numCache>
            </c:numRef>
          </c:xVal>
          <c:yVal>
            <c:numRef>
              <c:f>Sheet2!$X$83:$AD$83</c:f>
              <c:numCache>
                <c:formatCode>General</c:formatCode>
                <c:ptCount val="7"/>
                <c:pt idx="0">
                  <c:v>7.5720000000000001</c:v>
                </c:pt>
                <c:pt idx="2">
                  <c:v>8.0180000000000007</c:v>
                </c:pt>
                <c:pt idx="3">
                  <c:v>7.782</c:v>
                </c:pt>
                <c:pt idx="4">
                  <c:v>7.1779999999999946</c:v>
                </c:pt>
                <c:pt idx="5">
                  <c:v>6.8380000000000001</c:v>
                </c:pt>
                <c:pt idx="6">
                  <c:v>6.8929999999999936</c:v>
                </c:pt>
              </c:numCache>
            </c:numRef>
          </c:yVal>
          <c:smooth val="0"/>
        </c:ser>
        <c:dLbls>
          <c:showLegendKey val="0"/>
          <c:showVal val="0"/>
          <c:showCatName val="0"/>
          <c:showSerName val="0"/>
          <c:showPercent val="0"/>
          <c:showBubbleSize val="0"/>
        </c:dLbls>
        <c:axId val="78626176"/>
        <c:axId val="77448704"/>
      </c:scatterChart>
      <c:valAx>
        <c:axId val="78626176"/>
        <c:scaling>
          <c:orientation val="minMax"/>
          <c:max val="2012"/>
          <c:min val="2004"/>
        </c:scaling>
        <c:delete val="0"/>
        <c:axPos val="b"/>
        <c:title>
          <c:tx>
            <c:rich>
              <a:bodyPr/>
              <a:lstStyle/>
              <a:p>
                <a:pPr>
                  <a:defRPr sz="2000" baseline="0"/>
                </a:pPr>
                <a:r>
                  <a:rPr lang="en-US" sz="2000" baseline="0"/>
                  <a:t>Year</a:t>
                </a:r>
              </a:p>
            </c:rich>
          </c:tx>
          <c:layout/>
          <c:overlay val="0"/>
        </c:title>
        <c:numFmt formatCode="General" sourceLinked="1"/>
        <c:majorTickMark val="out"/>
        <c:minorTickMark val="none"/>
        <c:tickLblPos val="nextTo"/>
        <c:txPr>
          <a:bodyPr/>
          <a:lstStyle/>
          <a:p>
            <a:pPr>
              <a:defRPr sz="1800" b="1" baseline="0"/>
            </a:pPr>
            <a:endParaRPr lang="en-US"/>
          </a:p>
        </c:txPr>
        <c:crossAx val="77448704"/>
        <c:crosses val="autoZero"/>
        <c:crossBetween val="midCat"/>
      </c:valAx>
      <c:valAx>
        <c:axId val="77448704"/>
        <c:scaling>
          <c:orientation val="minMax"/>
        </c:scaling>
        <c:delete val="0"/>
        <c:axPos val="l"/>
        <c:majorGridlines/>
        <c:title>
          <c:tx>
            <c:rich>
              <a:bodyPr rot="-5400000" vert="horz"/>
              <a:lstStyle/>
              <a:p>
                <a:pPr>
                  <a:defRPr sz="1800" baseline="0"/>
                </a:pPr>
                <a:r>
                  <a:rPr lang="en-US" sz="1800" baseline="0"/>
                  <a:t>Tg CH4/yr</a:t>
                </a:r>
              </a:p>
            </c:rich>
          </c:tx>
          <c:layout/>
          <c:overlay val="0"/>
        </c:title>
        <c:numFmt formatCode="General" sourceLinked="1"/>
        <c:majorTickMark val="out"/>
        <c:minorTickMark val="none"/>
        <c:tickLblPos val="nextTo"/>
        <c:txPr>
          <a:bodyPr/>
          <a:lstStyle/>
          <a:p>
            <a:pPr>
              <a:defRPr sz="1600" b="1" baseline="0"/>
            </a:pPr>
            <a:endParaRPr lang="en-US"/>
          </a:p>
        </c:txPr>
        <c:crossAx val="78626176"/>
        <c:crosses val="autoZero"/>
        <c:crossBetween val="midCat"/>
      </c:valAx>
    </c:plotArea>
    <c:legend>
      <c:legendPos val="r"/>
      <c:layout>
        <c:manualLayout>
          <c:xMode val="edge"/>
          <c:yMode val="edge"/>
          <c:x val="0.75182336519855797"/>
          <c:y val="7.1828352112307897E-2"/>
          <c:w val="0.21235375215946201"/>
          <c:h val="0.62289921115235802"/>
        </c:manualLayout>
      </c:layout>
      <c:overlay val="0"/>
      <c:txPr>
        <a:bodyPr/>
        <a:lstStyle/>
        <a:p>
          <a:pPr>
            <a:defRPr sz="1600" baseline="0"/>
          </a:pPr>
          <a:endParaRPr lang="en-US"/>
        </a:p>
      </c:txPr>
    </c:legend>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v>Production</c:v>
          </c:tx>
          <c:invertIfNegative val="0"/>
          <c:val>
            <c:numRef>
              <c:f>(Sheet2!$AA$26,Sheet2!$AA$48,Sheet2!$AA$79)</c:f>
              <c:numCache>
                <c:formatCode>General</c:formatCode>
                <c:ptCount val="3"/>
                <c:pt idx="0">
                  <c:v>0.67142857142857204</c:v>
                </c:pt>
                <c:pt idx="1">
                  <c:v>5.8539999999999957</c:v>
                </c:pt>
                <c:pt idx="2">
                  <c:v>3.64</c:v>
                </c:pt>
              </c:numCache>
            </c:numRef>
          </c:val>
        </c:ser>
        <c:ser>
          <c:idx val="1"/>
          <c:order val="1"/>
          <c:tx>
            <c:v>Processing</c:v>
          </c:tx>
          <c:invertIfNegative val="0"/>
          <c:val>
            <c:numRef>
              <c:f>(Sheet2!$AA$27,Sheet2!$AA$49,Sheet2!$AA$80)</c:f>
              <c:numCache>
                <c:formatCode>General</c:formatCode>
                <c:ptCount val="3"/>
                <c:pt idx="0">
                  <c:v>0.61904761904761896</c:v>
                </c:pt>
                <c:pt idx="1">
                  <c:v>0.748</c:v>
                </c:pt>
                <c:pt idx="2">
                  <c:v>0.75600000000000001</c:v>
                </c:pt>
              </c:numCache>
            </c:numRef>
          </c:val>
        </c:ser>
        <c:ser>
          <c:idx val="2"/>
          <c:order val="2"/>
          <c:tx>
            <c:v>Transmission</c:v>
          </c:tx>
          <c:invertIfNegative val="0"/>
          <c:val>
            <c:numRef>
              <c:f>(Sheet2!$Z$28,Sheet2!$Z$50,Sheet2!$Z$81)</c:f>
              <c:numCache>
                <c:formatCode>General</c:formatCode>
                <c:ptCount val="3"/>
                <c:pt idx="0">
                  <c:v>1.885714285714285</c:v>
                </c:pt>
                <c:pt idx="1">
                  <c:v>2.0249999999999999</c:v>
                </c:pt>
                <c:pt idx="2">
                  <c:v>1.9419999999999991</c:v>
                </c:pt>
              </c:numCache>
            </c:numRef>
          </c:val>
        </c:ser>
        <c:ser>
          <c:idx val="3"/>
          <c:order val="3"/>
          <c:tx>
            <c:v>Distribution</c:v>
          </c:tx>
          <c:invertIfNegative val="0"/>
          <c:val>
            <c:numRef>
              <c:f>(Sheet2!$Z$29,Sheet2!$AA$51,Sheet2!$AA$82)</c:f>
              <c:numCache>
                <c:formatCode>General</c:formatCode>
                <c:ptCount val="3"/>
                <c:pt idx="0">
                  <c:v>1.4</c:v>
                </c:pt>
                <c:pt idx="1">
                  <c:v>1.423</c:v>
                </c:pt>
                <c:pt idx="2">
                  <c:v>1.421999999999999</c:v>
                </c:pt>
              </c:numCache>
            </c:numRef>
          </c:val>
        </c:ser>
        <c:dLbls>
          <c:showLegendKey val="0"/>
          <c:showVal val="0"/>
          <c:showCatName val="0"/>
          <c:showSerName val="0"/>
          <c:showPercent val="0"/>
          <c:showBubbleSize val="0"/>
        </c:dLbls>
        <c:gapWidth val="150"/>
        <c:overlap val="100"/>
        <c:axId val="81801216"/>
        <c:axId val="81803136"/>
      </c:barChart>
      <c:catAx>
        <c:axId val="81801216"/>
        <c:scaling>
          <c:orientation val="minMax"/>
        </c:scaling>
        <c:delete val="0"/>
        <c:axPos val="b"/>
        <c:title>
          <c:tx>
            <c:rich>
              <a:bodyPr/>
              <a:lstStyle/>
              <a:p>
                <a:pPr>
                  <a:defRPr sz="1400" baseline="0"/>
                </a:pPr>
                <a:r>
                  <a:rPr lang="en-US" sz="1400" baseline="0"/>
                  <a:t>Report</a:t>
                </a:r>
              </a:p>
            </c:rich>
          </c:tx>
          <c:layout/>
          <c:overlay val="0"/>
        </c:title>
        <c:majorTickMark val="out"/>
        <c:minorTickMark val="none"/>
        <c:tickLblPos val="nextTo"/>
        <c:txPr>
          <a:bodyPr/>
          <a:lstStyle/>
          <a:p>
            <a:pPr>
              <a:defRPr sz="1400" baseline="0"/>
            </a:pPr>
            <a:endParaRPr lang="en-US"/>
          </a:p>
        </c:txPr>
        <c:crossAx val="81803136"/>
        <c:crosses val="autoZero"/>
        <c:auto val="0"/>
        <c:lblAlgn val="ctr"/>
        <c:lblOffset val="100"/>
        <c:noMultiLvlLbl val="0"/>
      </c:catAx>
      <c:valAx>
        <c:axId val="81803136"/>
        <c:scaling>
          <c:orientation val="minMax"/>
        </c:scaling>
        <c:delete val="0"/>
        <c:axPos val="l"/>
        <c:majorGridlines/>
        <c:title>
          <c:tx>
            <c:rich>
              <a:bodyPr rot="-5400000" vert="horz"/>
              <a:lstStyle/>
              <a:p>
                <a:pPr>
                  <a:defRPr sz="1800" baseline="0"/>
                </a:pPr>
                <a:r>
                  <a:rPr lang="en-US" sz="1800" baseline="0"/>
                  <a:t>Tg CH4/yr</a:t>
                </a:r>
              </a:p>
            </c:rich>
          </c:tx>
          <c:layout/>
          <c:overlay val="0"/>
        </c:title>
        <c:numFmt formatCode="General" sourceLinked="1"/>
        <c:majorTickMark val="out"/>
        <c:minorTickMark val="none"/>
        <c:tickLblPos val="nextTo"/>
        <c:txPr>
          <a:bodyPr/>
          <a:lstStyle/>
          <a:p>
            <a:pPr>
              <a:defRPr sz="2000" b="1" baseline="0"/>
            </a:pPr>
            <a:endParaRPr lang="en-US"/>
          </a:p>
        </c:txPr>
        <c:crossAx val="81801216"/>
        <c:crosses val="autoZero"/>
        <c:crossBetween val="between"/>
      </c:valAx>
    </c:plotArea>
    <c:legend>
      <c:legendPos val="r"/>
      <c:layout/>
      <c:overlay val="0"/>
      <c:txPr>
        <a:bodyPr/>
        <a:lstStyle/>
        <a:p>
          <a:pPr>
            <a:defRPr sz="1600" baseline="0"/>
          </a:pPr>
          <a:endParaRPr lang="en-US"/>
        </a:p>
      </c:txPr>
    </c:legend>
    <c:plotVisOnly val="1"/>
    <c:dispBlanksAs val="gap"/>
    <c:showDLblsOverMax val="0"/>
  </c:chart>
  <c:spPr>
    <a:solidFill>
      <a:schemeClr val="bg1"/>
    </a:solidFill>
    <a:ln w="38100"/>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v>Production</c:v>
          </c:tx>
          <c:invertIfNegative val="0"/>
          <c:val>
            <c:numRef>
              <c:f>(Sheet2!$Q$26,Sheet2!$Q$48,Sheet2!$Q$79)</c:f>
              <c:numCache>
                <c:formatCode>0.00</c:formatCode>
                <c:ptCount val="3"/>
                <c:pt idx="0">
                  <c:v>0.16294081602312199</c:v>
                </c:pt>
                <c:pt idx="1">
                  <c:v>1.4206359061692551</c:v>
                </c:pt>
                <c:pt idx="2">
                  <c:v>0.88334723239769197</c:v>
                </c:pt>
              </c:numCache>
            </c:numRef>
          </c:val>
        </c:ser>
        <c:ser>
          <c:idx val="1"/>
          <c:order val="1"/>
          <c:tx>
            <c:v>Processing</c:v>
          </c:tx>
          <c:invertIfNegative val="0"/>
          <c:val>
            <c:numRef>
              <c:f>(Sheet2!$Q$27,Sheet2!$Q$49,Sheet2!$Q$80)</c:f>
              <c:numCache>
                <c:formatCode>0.00</c:formatCode>
                <c:ptCount val="3"/>
                <c:pt idx="0">
                  <c:v>0.15022912115607001</c:v>
                </c:pt>
                <c:pt idx="1">
                  <c:v>0.18152300270150401</c:v>
                </c:pt>
                <c:pt idx="2">
                  <c:v>0.18346442519028999</c:v>
                </c:pt>
              </c:numCache>
            </c:numRef>
          </c:val>
        </c:ser>
        <c:ser>
          <c:idx val="2"/>
          <c:order val="2"/>
          <c:tx>
            <c:v>Transmission</c:v>
          </c:tx>
          <c:invertIfNegative val="0"/>
          <c:val>
            <c:numRef>
              <c:f>(Sheet2!$Q$28,Sheet2!$Q$50,Sheet2!$P$81)</c:f>
              <c:numCache>
                <c:formatCode>0.00</c:formatCode>
                <c:ptCount val="3"/>
                <c:pt idx="0">
                  <c:v>0.45530979796532001</c:v>
                </c:pt>
                <c:pt idx="1">
                  <c:v>0.50040164648462704</c:v>
                </c:pt>
                <c:pt idx="2">
                  <c:v>0.48986505181881901</c:v>
                </c:pt>
              </c:numCache>
            </c:numRef>
          </c:val>
        </c:ser>
        <c:ser>
          <c:idx val="3"/>
          <c:order val="3"/>
          <c:tx>
            <c:v>Distribution</c:v>
          </c:tx>
          <c:invertIfNegative val="0"/>
          <c:val>
            <c:numRef>
              <c:f>(Sheet2!$Q$29,Sheet2!$Q$51,Sheet2!$Q$82)</c:f>
              <c:numCache>
                <c:formatCode>0.00</c:formatCode>
                <c:ptCount val="3"/>
                <c:pt idx="0">
                  <c:v>0.34552697865896098</c:v>
                </c:pt>
                <c:pt idx="1">
                  <c:v>0.34533052519283403</c:v>
                </c:pt>
                <c:pt idx="2">
                  <c:v>0.34508784738173598</c:v>
                </c:pt>
              </c:numCache>
            </c:numRef>
          </c:val>
        </c:ser>
        <c:dLbls>
          <c:showLegendKey val="0"/>
          <c:showVal val="0"/>
          <c:showCatName val="0"/>
          <c:showSerName val="0"/>
          <c:showPercent val="0"/>
          <c:showBubbleSize val="0"/>
        </c:dLbls>
        <c:gapWidth val="150"/>
        <c:overlap val="100"/>
        <c:axId val="86059648"/>
        <c:axId val="86065920"/>
      </c:barChart>
      <c:catAx>
        <c:axId val="86059648"/>
        <c:scaling>
          <c:orientation val="minMax"/>
        </c:scaling>
        <c:delete val="0"/>
        <c:axPos val="b"/>
        <c:title>
          <c:tx>
            <c:rich>
              <a:bodyPr/>
              <a:lstStyle/>
              <a:p>
                <a:pPr>
                  <a:defRPr sz="1400" baseline="0"/>
                </a:pPr>
                <a:r>
                  <a:rPr lang="en-US" sz="1400" baseline="0"/>
                  <a:t>Report</a:t>
                </a:r>
              </a:p>
            </c:rich>
          </c:tx>
          <c:layout/>
          <c:overlay val="0"/>
        </c:title>
        <c:majorTickMark val="out"/>
        <c:minorTickMark val="none"/>
        <c:tickLblPos val="nextTo"/>
        <c:txPr>
          <a:bodyPr/>
          <a:lstStyle/>
          <a:p>
            <a:pPr>
              <a:defRPr sz="1400" baseline="0"/>
            </a:pPr>
            <a:endParaRPr lang="en-US"/>
          </a:p>
        </c:txPr>
        <c:crossAx val="86065920"/>
        <c:crosses val="autoZero"/>
        <c:auto val="0"/>
        <c:lblAlgn val="ctr"/>
        <c:lblOffset val="100"/>
        <c:noMultiLvlLbl val="0"/>
      </c:catAx>
      <c:valAx>
        <c:axId val="86065920"/>
        <c:scaling>
          <c:orientation val="minMax"/>
        </c:scaling>
        <c:delete val="0"/>
        <c:axPos val="l"/>
        <c:majorGridlines/>
        <c:title>
          <c:tx>
            <c:rich>
              <a:bodyPr rot="-5400000" vert="horz"/>
              <a:lstStyle/>
              <a:p>
                <a:pPr>
                  <a:defRPr sz="2000" baseline="0"/>
                </a:pPr>
                <a:r>
                  <a:rPr lang="en-US" sz="2000" baseline="0"/>
                  <a:t>% CH4 Leakage</a:t>
                </a:r>
              </a:p>
            </c:rich>
          </c:tx>
          <c:layout/>
          <c:overlay val="0"/>
        </c:title>
        <c:numFmt formatCode="0" sourceLinked="0"/>
        <c:majorTickMark val="out"/>
        <c:minorTickMark val="none"/>
        <c:tickLblPos val="nextTo"/>
        <c:txPr>
          <a:bodyPr/>
          <a:lstStyle/>
          <a:p>
            <a:pPr>
              <a:defRPr sz="1600" b="1" baseline="0"/>
            </a:pPr>
            <a:endParaRPr lang="en-US"/>
          </a:p>
        </c:txPr>
        <c:crossAx val="86059648"/>
        <c:crosses val="autoZero"/>
        <c:crossBetween val="between"/>
      </c:valAx>
    </c:plotArea>
    <c:legend>
      <c:legendPos val="r"/>
      <c:layout/>
      <c:overlay val="0"/>
      <c:txPr>
        <a:bodyPr/>
        <a:lstStyle/>
        <a:p>
          <a:pPr>
            <a:defRPr sz="1800" baseline="0"/>
          </a:pPr>
          <a:endParaRPr lang="en-US"/>
        </a:p>
      </c:txPr>
    </c:legend>
    <c:plotVisOnly val="1"/>
    <c:dispBlanksAs val="gap"/>
    <c:showDLblsOverMax val="0"/>
  </c:chart>
  <c:spPr>
    <a:solidFill>
      <a:schemeClr val="bg1"/>
    </a:solidFill>
    <a:ln w="38100"/>
  </c:sp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783350322622899"/>
          <c:y val="8.8189833211335306E-2"/>
          <c:w val="0.472588009076577"/>
          <c:h val="0.6033532560389"/>
        </c:manualLayout>
      </c:layout>
      <c:scatterChart>
        <c:scatterStyle val="lineMarker"/>
        <c:varyColors val="0"/>
        <c:ser>
          <c:idx val="0"/>
          <c:order val="0"/>
          <c:tx>
            <c:v>2010 Report</c:v>
          </c:tx>
          <c:spPr>
            <a:ln w="38100">
              <a:solidFill>
                <a:schemeClr val="accent1"/>
              </a:solidFill>
            </a:ln>
          </c:spPr>
          <c:xVal>
            <c:numRef>
              <c:f>Sheet2!$E$2:$H$2</c:f>
              <c:numCache>
                <c:formatCode>General</c:formatCode>
                <c:ptCount val="4"/>
                <c:pt idx="0">
                  <c:v>2005</c:v>
                </c:pt>
                <c:pt idx="1">
                  <c:v>2006</c:v>
                </c:pt>
                <c:pt idx="2">
                  <c:v>2007</c:v>
                </c:pt>
                <c:pt idx="3">
                  <c:v>2008</c:v>
                </c:pt>
              </c:numCache>
            </c:numRef>
          </c:xVal>
          <c:yVal>
            <c:numRef>
              <c:f>Sheet2!$W$30:$AA$30</c:f>
              <c:numCache>
                <c:formatCode>General</c:formatCode>
                <c:ptCount val="5"/>
                <c:pt idx="0">
                  <c:v>6.223809523809523</c:v>
                </c:pt>
                <c:pt idx="1">
                  <c:v>4.9333333333333398</c:v>
                </c:pt>
                <c:pt idx="2">
                  <c:v>4.9095238095238098</c:v>
                </c:pt>
                <c:pt idx="3">
                  <c:v>4.7380952380952346</c:v>
                </c:pt>
                <c:pt idx="4">
                  <c:v>4.590476190476191</c:v>
                </c:pt>
              </c:numCache>
            </c:numRef>
          </c:yVal>
          <c:smooth val="0"/>
        </c:ser>
        <c:ser>
          <c:idx val="1"/>
          <c:order val="1"/>
          <c:tx>
            <c:v>2011 Report</c:v>
          </c:tx>
          <c:spPr>
            <a:ln w="38100">
              <a:solidFill>
                <a:schemeClr val="accent2"/>
              </a:solidFill>
            </a:ln>
          </c:spPr>
          <c:xVal>
            <c:numRef>
              <c:f>Sheet2!$E$33:$I$33</c:f>
              <c:numCache>
                <c:formatCode>General</c:formatCode>
                <c:ptCount val="5"/>
                <c:pt idx="0">
                  <c:v>2005</c:v>
                </c:pt>
                <c:pt idx="1">
                  <c:v>2006</c:v>
                </c:pt>
                <c:pt idx="2">
                  <c:v>2007</c:v>
                </c:pt>
                <c:pt idx="3">
                  <c:v>2008</c:v>
                </c:pt>
                <c:pt idx="4">
                  <c:v>2009</c:v>
                </c:pt>
              </c:numCache>
            </c:numRef>
          </c:xVal>
          <c:yVal>
            <c:numRef>
              <c:f>Sheet2!$W$52:$AB$52</c:f>
              <c:numCache>
                <c:formatCode>General</c:formatCode>
                <c:ptCount val="6"/>
                <c:pt idx="0">
                  <c:v>9.968</c:v>
                </c:pt>
                <c:pt idx="1">
                  <c:v>9.0690000000000008</c:v>
                </c:pt>
                <c:pt idx="2">
                  <c:v>10.364000000000001</c:v>
                </c:pt>
                <c:pt idx="3">
                  <c:v>9.7710000000000008</c:v>
                </c:pt>
                <c:pt idx="4">
                  <c:v>10.087</c:v>
                </c:pt>
                <c:pt idx="5">
                  <c:v>10.535</c:v>
                </c:pt>
              </c:numCache>
            </c:numRef>
          </c:yVal>
          <c:smooth val="0"/>
        </c:ser>
        <c:ser>
          <c:idx val="2"/>
          <c:order val="2"/>
          <c:tx>
            <c:v>2013 Report</c:v>
          </c:tx>
          <c:spPr>
            <a:ln w="38100">
              <a:solidFill>
                <a:schemeClr val="accent3"/>
              </a:solidFill>
            </a:ln>
          </c:spPr>
          <c:xVal>
            <c:numRef>
              <c:f>Sheet2!$E$78:$K$78</c:f>
              <c:numCache>
                <c:formatCode>General</c:formatCode>
                <c:ptCount val="7"/>
                <c:pt idx="0">
                  <c:v>2005</c:v>
                </c:pt>
                <c:pt idx="2">
                  <c:v>2007</c:v>
                </c:pt>
                <c:pt idx="3">
                  <c:v>2008</c:v>
                </c:pt>
                <c:pt idx="4">
                  <c:v>2009</c:v>
                </c:pt>
                <c:pt idx="5">
                  <c:v>2010</c:v>
                </c:pt>
                <c:pt idx="6">
                  <c:v>2011</c:v>
                </c:pt>
              </c:numCache>
            </c:numRef>
          </c:xVal>
          <c:yVal>
            <c:numRef>
              <c:f>Sheet2!$X$83:$AD$83</c:f>
              <c:numCache>
                <c:formatCode>General</c:formatCode>
                <c:ptCount val="7"/>
                <c:pt idx="0">
                  <c:v>7.5720000000000001</c:v>
                </c:pt>
                <c:pt idx="2">
                  <c:v>8.0180000000000007</c:v>
                </c:pt>
                <c:pt idx="3">
                  <c:v>7.782</c:v>
                </c:pt>
                <c:pt idx="4">
                  <c:v>7.1779999999999946</c:v>
                </c:pt>
                <c:pt idx="5">
                  <c:v>6.8380000000000001</c:v>
                </c:pt>
                <c:pt idx="6">
                  <c:v>6.8929999999999936</c:v>
                </c:pt>
              </c:numCache>
            </c:numRef>
          </c:yVal>
          <c:smooth val="0"/>
        </c:ser>
        <c:dLbls>
          <c:showLegendKey val="0"/>
          <c:showVal val="0"/>
          <c:showCatName val="0"/>
          <c:showSerName val="0"/>
          <c:showPercent val="0"/>
          <c:showBubbleSize val="0"/>
        </c:dLbls>
        <c:axId val="86109568"/>
        <c:axId val="85464576"/>
      </c:scatterChart>
      <c:valAx>
        <c:axId val="86109568"/>
        <c:scaling>
          <c:orientation val="minMax"/>
          <c:max val="2012"/>
          <c:min val="2004"/>
        </c:scaling>
        <c:delete val="0"/>
        <c:axPos val="b"/>
        <c:title>
          <c:tx>
            <c:rich>
              <a:bodyPr/>
              <a:lstStyle/>
              <a:p>
                <a:pPr>
                  <a:defRPr sz="2000" baseline="0"/>
                </a:pPr>
                <a:r>
                  <a:rPr lang="en-US" sz="2000" baseline="0"/>
                  <a:t>Year</a:t>
                </a:r>
              </a:p>
            </c:rich>
          </c:tx>
          <c:layout/>
          <c:overlay val="0"/>
        </c:title>
        <c:numFmt formatCode="General" sourceLinked="1"/>
        <c:majorTickMark val="out"/>
        <c:minorTickMark val="none"/>
        <c:tickLblPos val="nextTo"/>
        <c:txPr>
          <a:bodyPr/>
          <a:lstStyle/>
          <a:p>
            <a:pPr>
              <a:defRPr sz="1800" b="1" baseline="0"/>
            </a:pPr>
            <a:endParaRPr lang="en-US"/>
          </a:p>
        </c:txPr>
        <c:crossAx val="85464576"/>
        <c:crosses val="autoZero"/>
        <c:crossBetween val="midCat"/>
      </c:valAx>
      <c:valAx>
        <c:axId val="85464576"/>
        <c:scaling>
          <c:orientation val="minMax"/>
        </c:scaling>
        <c:delete val="0"/>
        <c:axPos val="l"/>
        <c:majorGridlines/>
        <c:title>
          <c:tx>
            <c:rich>
              <a:bodyPr rot="-5400000" vert="horz"/>
              <a:lstStyle/>
              <a:p>
                <a:pPr>
                  <a:defRPr sz="1800" baseline="0"/>
                </a:pPr>
                <a:r>
                  <a:rPr lang="en-US" sz="1800" baseline="0"/>
                  <a:t>Tg CH4/yr</a:t>
                </a:r>
              </a:p>
            </c:rich>
          </c:tx>
          <c:layout/>
          <c:overlay val="0"/>
        </c:title>
        <c:numFmt formatCode="General" sourceLinked="1"/>
        <c:majorTickMark val="out"/>
        <c:minorTickMark val="none"/>
        <c:tickLblPos val="nextTo"/>
        <c:txPr>
          <a:bodyPr/>
          <a:lstStyle/>
          <a:p>
            <a:pPr>
              <a:defRPr sz="1600" b="1" baseline="0"/>
            </a:pPr>
            <a:endParaRPr lang="en-US"/>
          </a:p>
        </c:txPr>
        <c:crossAx val="86109568"/>
        <c:crosses val="autoZero"/>
        <c:crossBetween val="midCat"/>
      </c:valAx>
    </c:plotArea>
    <c:legend>
      <c:legendPos val="r"/>
      <c:layout>
        <c:manualLayout>
          <c:xMode val="edge"/>
          <c:yMode val="edge"/>
          <c:x val="0.75182336519855797"/>
          <c:y val="7.1828352112307897E-2"/>
          <c:w val="0.21235375215946201"/>
          <c:h val="0.62289921115235802"/>
        </c:manualLayout>
      </c:layout>
      <c:overlay val="0"/>
      <c:txPr>
        <a:bodyPr/>
        <a:lstStyle/>
        <a:p>
          <a:pPr>
            <a:defRPr sz="1600" baseline="0"/>
          </a:pPr>
          <a:endParaRPr lang="en-US"/>
        </a:p>
      </c:txPr>
    </c:legend>
    <c:plotVisOnly val="1"/>
    <c:dispBlanksAs val="gap"/>
    <c:showDLblsOverMax val="0"/>
  </c:chart>
  <c:spPr>
    <a:solidFill>
      <a:schemeClr val="bg1"/>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v>Production</c:v>
          </c:tx>
          <c:invertIfNegative val="0"/>
          <c:val>
            <c:numRef>
              <c:f>(Sheet2!$AA$26,Sheet2!$AA$48,Sheet2!$AA$79)</c:f>
              <c:numCache>
                <c:formatCode>General</c:formatCode>
                <c:ptCount val="3"/>
                <c:pt idx="0">
                  <c:v>0.67142857142857204</c:v>
                </c:pt>
                <c:pt idx="1">
                  <c:v>5.8539999999999957</c:v>
                </c:pt>
                <c:pt idx="2">
                  <c:v>3.64</c:v>
                </c:pt>
              </c:numCache>
            </c:numRef>
          </c:val>
        </c:ser>
        <c:ser>
          <c:idx val="1"/>
          <c:order val="1"/>
          <c:tx>
            <c:v>Processing</c:v>
          </c:tx>
          <c:invertIfNegative val="0"/>
          <c:val>
            <c:numRef>
              <c:f>(Sheet2!$AA$27,Sheet2!$AA$49,Sheet2!$AA$80)</c:f>
              <c:numCache>
                <c:formatCode>General</c:formatCode>
                <c:ptCount val="3"/>
                <c:pt idx="0">
                  <c:v>0.61904761904761896</c:v>
                </c:pt>
                <c:pt idx="1">
                  <c:v>0.748</c:v>
                </c:pt>
                <c:pt idx="2">
                  <c:v>0.75600000000000001</c:v>
                </c:pt>
              </c:numCache>
            </c:numRef>
          </c:val>
        </c:ser>
        <c:ser>
          <c:idx val="2"/>
          <c:order val="2"/>
          <c:tx>
            <c:v>Transmission</c:v>
          </c:tx>
          <c:invertIfNegative val="0"/>
          <c:val>
            <c:numRef>
              <c:f>(Sheet2!$Z$28,Sheet2!$Z$50,Sheet2!$Z$81)</c:f>
              <c:numCache>
                <c:formatCode>General</c:formatCode>
                <c:ptCount val="3"/>
                <c:pt idx="0">
                  <c:v>1.885714285714285</c:v>
                </c:pt>
                <c:pt idx="1">
                  <c:v>2.0249999999999999</c:v>
                </c:pt>
                <c:pt idx="2">
                  <c:v>1.9419999999999991</c:v>
                </c:pt>
              </c:numCache>
            </c:numRef>
          </c:val>
        </c:ser>
        <c:ser>
          <c:idx val="3"/>
          <c:order val="3"/>
          <c:tx>
            <c:v>Distribution</c:v>
          </c:tx>
          <c:invertIfNegative val="0"/>
          <c:val>
            <c:numRef>
              <c:f>(Sheet2!$Z$29,Sheet2!$AA$51,Sheet2!$AA$82)</c:f>
              <c:numCache>
                <c:formatCode>General</c:formatCode>
                <c:ptCount val="3"/>
                <c:pt idx="0">
                  <c:v>1.4</c:v>
                </c:pt>
                <c:pt idx="1">
                  <c:v>1.423</c:v>
                </c:pt>
                <c:pt idx="2">
                  <c:v>1.421999999999999</c:v>
                </c:pt>
              </c:numCache>
            </c:numRef>
          </c:val>
        </c:ser>
        <c:dLbls>
          <c:showLegendKey val="0"/>
          <c:showVal val="0"/>
          <c:showCatName val="0"/>
          <c:showSerName val="0"/>
          <c:showPercent val="0"/>
          <c:showBubbleSize val="0"/>
        </c:dLbls>
        <c:gapWidth val="150"/>
        <c:overlap val="100"/>
        <c:axId val="85499904"/>
        <c:axId val="85501824"/>
      </c:barChart>
      <c:catAx>
        <c:axId val="85499904"/>
        <c:scaling>
          <c:orientation val="minMax"/>
        </c:scaling>
        <c:delete val="0"/>
        <c:axPos val="b"/>
        <c:title>
          <c:tx>
            <c:rich>
              <a:bodyPr/>
              <a:lstStyle/>
              <a:p>
                <a:pPr>
                  <a:defRPr sz="1400" baseline="0"/>
                </a:pPr>
                <a:r>
                  <a:rPr lang="en-US" sz="1400" baseline="0"/>
                  <a:t>Report</a:t>
                </a:r>
              </a:p>
            </c:rich>
          </c:tx>
          <c:layout/>
          <c:overlay val="0"/>
        </c:title>
        <c:majorTickMark val="out"/>
        <c:minorTickMark val="none"/>
        <c:tickLblPos val="nextTo"/>
        <c:txPr>
          <a:bodyPr/>
          <a:lstStyle/>
          <a:p>
            <a:pPr>
              <a:defRPr sz="1400" baseline="0"/>
            </a:pPr>
            <a:endParaRPr lang="en-US"/>
          </a:p>
        </c:txPr>
        <c:crossAx val="85501824"/>
        <c:crosses val="autoZero"/>
        <c:auto val="0"/>
        <c:lblAlgn val="ctr"/>
        <c:lblOffset val="100"/>
        <c:noMultiLvlLbl val="0"/>
      </c:catAx>
      <c:valAx>
        <c:axId val="85501824"/>
        <c:scaling>
          <c:orientation val="minMax"/>
        </c:scaling>
        <c:delete val="0"/>
        <c:axPos val="l"/>
        <c:majorGridlines/>
        <c:title>
          <c:tx>
            <c:rich>
              <a:bodyPr rot="-5400000" vert="horz"/>
              <a:lstStyle/>
              <a:p>
                <a:pPr>
                  <a:defRPr sz="1800" baseline="0"/>
                </a:pPr>
                <a:r>
                  <a:rPr lang="en-US" sz="1800" baseline="0"/>
                  <a:t>Tg CH4/yr</a:t>
                </a:r>
              </a:p>
            </c:rich>
          </c:tx>
          <c:layout/>
          <c:overlay val="0"/>
        </c:title>
        <c:numFmt formatCode="General" sourceLinked="1"/>
        <c:majorTickMark val="out"/>
        <c:minorTickMark val="none"/>
        <c:tickLblPos val="nextTo"/>
        <c:txPr>
          <a:bodyPr/>
          <a:lstStyle/>
          <a:p>
            <a:pPr>
              <a:defRPr sz="2000" b="1" baseline="0"/>
            </a:pPr>
            <a:endParaRPr lang="en-US"/>
          </a:p>
        </c:txPr>
        <c:crossAx val="85499904"/>
        <c:crosses val="autoZero"/>
        <c:crossBetween val="between"/>
      </c:valAx>
    </c:plotArea>
    <c:legend>
      <c:legendPos val="r"/>
      <c:layout/>
      <c:overlay val="0"/>
      <c:txPr>
        <a:bodyPr/>
        <a:lstStyle/>
        <a:p>
          <a:pPr>
            <a:defRPr sz="1600" baseline="0"/>
          </a:pPr>
          <a:endParaRPr lang="en-US"/>
        </a:p>
      </c:txPr>
    </c:legend>
    <c:plotVisOnly val="1"/>
    <c:dispBlanksAs val="gap"/>
    <c:showDLblsOverMax val="0"/>
  </c:chart>
  <c:spPr>
    <a:solidFill>
      <a:schemeClr val="bg1"/>
    </a:solidFill>
    <a:ln w="38100"/>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0.52071</cdr:x>
      <cdr:y>0.74839</cdr:y>
    </cdr:from>
    <cdr:to>
      <cdr:x>0.60259</cdr:x>
      <cdr:y>0.81793</cdr:y>
    </cdr:to>
    <cdr:sp macro="" textlink="">
      <cdr:nvSpPr>
        <cdr:cNvPr id="2" name="TextBox 1"/>
        <cdr:cNvSpPr txBox="1"/>
      </cdr:nvSpPr>
      <cdr:spPr>
        <a:xfrm xmlns:a="http://schemas.openxmlformats.org/drawingml/2006/main">
          <a:off x="2400812" y="1828800"/>
          <a:ext cx="377517" cy="1699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nchor="ctr"/>
        <a:lstStyle xmlns:a="http://schemas.openxmlformats.org/drawingml/2006/main"/>
        <a:p xmlns:a="http://schemas.openxmlformats.org/drawingml/2006/main">
          <a:pPr algn="ctr"/>
          <a:r>
            <a:rPr lang="en-US" sz="1800" b="1" dirty="0"/>
            <a:t>2013</a:t>
          </a:r>
        </a:p>
      </cdr:txBody>
    </cdr:sp>
  </cdr:relSizeAnchor>
  <cdr:relSizeAnchor xmlns:cdr="http://schemas.openxmlformats.org/drawingml/2006/chartDrawing">
    <cdr:from>
      <cdr:x>0.3885</cdr:x>
      <cdr:y>0.74839</cdr:y>
    </cdr:from>
    <cdr:to>
      <cdr:x>0.47038</cdr:x>
      <cdr:y>0.81794</cdr:y>
    </cdr:to>
    <cdr:sp macro="" textlink="">
      <cdr:nvSpPr>
        <cdr:cNvPr id="3" name="TextBox 1"/>
        <cdr:cNvSpPr txBox="1"/>
      </cdr:nvSpPr>
      <cdr:spPr>
        <a:xfrm xmlns:a="http://schemas.openxmlformats.org/drawingml/2006/main">
          <a:off x="1791212" y="1828800"/>
          <a:ext cx="377517" cy="169956"/>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t>2011</a:t>
          </a:r>
        </a:p>
      </cdr:txBody>
    </cdr:sp>
  </cdr:relSizeAnchor>
  <cdr:relSizeAnchor xmlns:cdr="http://schemas.openxmlformats.org/drawingml/2006/chartDrawing">
    <cdr:from>
      <cdr:x>0.25628</cdr:x>
      <cdr:y>0.74839</cdr:y>
    </cdr:from>
    <cdr:to>
      <cdr:x>0.33816</cdr:x>
      <cdr:y>0.81793</cdr:y>
    </cdr:to>
    <cdr:sp macro="" textlink="">
      <cdr:nvSpPr>
        <cdr:cNvPr id="4" name="TextBox 1"/>
        <cdr:cNvSpPr txBox="1"/>
      </cdr:nvSpPr>
      <cdr:spPr>
        <a:xfrm xmlns:a="http://schemas.openxmlformats.org/drawingml/2006/main">
          <a:off x="1181612" y="1828800"/>
          <a:ext cx="377517" cy="169932"/>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t>2010</a:t>
          </a:r>
        </a:p>
      </cdr:txBody>
    </cdr:sp>
  </cdr:relSizeAnchor>
</c:userShapes>
</file>

<file path=ppt/drawings/drawing2.xml><?xml version="1.0" encoding="utf-8"?>
<c:userShapes xmlns:c="http://schemas.openxmlformats.org/drawingml/2006/chart">
  <cdr:relSizeAnchor xmlns:cdr="http://schemas.openxmlformats.org/drawingml/2006/chartDrawing">
    <cdr:from>
      <cdr:x>0.51403</cdr:x>
      <cdr:y>0.69867</cdr:y>
    </cdr:from>
    <cdr:to>
      <cdr:x>0.59981</cdr:x>
      <cdr:y>0.80346</cdr:y>
    </cdr:to>
    <cdr:sp macro="" textlink="">
      <cdr:nvSpPr>
        <cdr:cNvPr id="2" name="TextBox 1"/>
        <cdr:cNvSpPr txBox="1"/>
      </cdr:nvSpPr>
      <cdr:spPr>
        <a:xfrm xmlns:a="http://schemas.openxmlformats.org/drawingml/2006/main">
          <a:off x="2739683" y="1510337"/>
          <a:ext cx="457187" cy="22652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nchor="ctr"/>
        <a:lstStyle xmlns:a="http://schemas.openxmlformats.org/drawingml/2006/main"/>
        <a:p xmlns:a="http://schemas.openxmlformats.org/drawingml/2006/main">
          <a:pPr algn="ctr"/>
          <a:r>
            <a:rPr lang="en-US" sz="2000" b="1" dirty="0"/>
            <a:t>2013</a:t>
          </a:r>
        </a:p>
      </cdr:txBody>
    </cdr:sp>
  </cdr:relSizeAnchor>
  <cdr:relSizeAnchor xmlns:cdr="http://schemas.openxmlformats.org/drawingml/2006/chartDrawing">
    <cdr:from>
      <cdr:x>0.37648</cdr:x>
      <cdr:y>0.69867</cdr:y>
    </cdr:from>
    <cdr:to>
      <cdr:x>0.46226</cdr:x>
      <cdr:y>0.80347</cdr:y>
    </cdr:to>
    <cdr:sp macro="" textlink="">
      <cdr:nvSpPr>
        <cdr:cNvPr id="3" name="TextBox 1"/>
        <cdr:cNvSpPr txBox="1"/>
      </cdr:nvSpPr>
      <cdr:spPr>
        <a:xfrm xmlns:a="http://schemas.openxmlformats.org/drawingml/2006/main">
          <a:off x="2006554" y="1510338"/>
          <a:ext cx="457187" cy="226548"/>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1" dirty="0"/>
            <a:t>2011</a:t>
          </a:r>
        </a:p>
      </cdr:txBody>
    </cdr:sp>
  </cdr:relSizeAnchor>
  <cdr:relSizeAnchor xmlns:cdr="http://schemas.openxmlformats.org/drawingml/2006/chartDrawing">
    <cdr:from>
      <cdr:x>0.24172</cdr:x>
      <cdr:y>0.68161</cdr:y>
    </cdr:from>
    <cdr:to>
      <cdr:x>0.3275</cdr:x>
      <cdr:y>0.80346</cdr:y>
    </cdr:to>
    <cdr:sp macro="" textlink="">
      <cdr:nvSpPr>
        <cdr:cNvPr id="4" name="TextBox 1"/>
        <cdr:cNvSpPr txBox="1"/>
      </cdr:nvSpPr>
      <cdr:spPr>
        <a:xfrm xmlns:a="http://schemas.openxmlformats.org/drawingml/2006/main">
          <a:off x="1288303" y="1473440"/>
          <a:ext cx="457188" cy="263423"/>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1" dirty="0"/>
            <a:t>2010</a:t>
          </a:r>
        </a:p>
      </cdr:txBody>
    </cdr:sp>
  </cdr:relSizeAnchor>
</c:userShapes>
</file>

<file path=ppt/drawings/drawing3.xml><?xml version="1.0" encoding="utf-8"?>
<c:userShapes xmlns:c="http://schemas.openxmlformats.org/drawingml/2006/chart">
  <cdr:relSizeAnchor xmlns:cdr="http://schemas.openxmlformats.org/drawingml/2006/chartDrawing">
    <cdr:from>
      <cdr:x>0.52071</cdr:x>
      <cdr:y>0.74839</cdr:y>
    </cdr:from>
    <cdr:to>
      <cdr:x>0.60259</cdr:x>
      <cdr:y>0.81793</cdr:y>
    </cdr:to>
    <cdr:sp macro="" textlink="">
      <cdr:nvSpPr>
        <cdr:cNvPr id="2" name="TextBox 1"/>
        <cdr:cNvSpPr txBox="1"/>
      </cdr:nvSpPr>
      <cdr:spPr>
        <a:xfrm xmlns:a="http://schemas.openxmlformats.org/drawingml/2006/main">
          <a:off x="2400812" y="1828800"/>
          <a:ext cx="377517" cy="1699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nchor="ctr"/>
        <a:lstStyle xmlns:a="http://schemas.openxmlformats.org/drawingml/2006/main"/>
        <a:p xmlns:a="http://schemas.openxmlformats.org/drawingml/2006/main">
          <a:pPr algn="ctr"/>
          <a:r>
            <a:rPr lang="en-US" sz="1800" b="1" dirty="0"/>
            <a:t>2013</a:t>
          </a:r>
        </a:p>
      </cdr:txBody>
    </cdr:sp>
  </cdr:relSizeAnchor>
  <cdr:relSizeAnchor xmlns:cdr="http://schemas.openxmlformats.org/drawingml/2006/chartDrawing">
    <cdr:from>
      <cdr:x>0.3885</cdr:x>
      <cdr:y>0.74839</cdr:y>
    </cdr:from>
    <cdr:to>
      <cdr:x>0.47038</cdr:x>
      <cdr:y>0.81794</cdr:y>
    </cdr:to>
    <cdr:sp macro="" textlink="">
      <cdr:nvSpPr>
        <cdr:cNvPr id="3" name="TextBox 1"/>
        <cdr:cNvSpPr txBox="1"/>
      </cdr:nvSpPr>
      <cdr:spPr>
        <a:xfrm xmlns:a="http://schemas.openxmlformats.org/drawingml/2006/main">
          <a:off x="1791212" y="1828800"/>
          <a:ext cx="377517" cy="169956"/>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t>2011</a:t>
          </a:r>
        </a:p>
      </cdr:txBody>
    </cdr:sp>
  </cdr:relSizeAnchor>
  <cdr:relSizeAnchor xmlns:cdr="http://schemas.openxmlformats.org/drawingml/2006/chartDrawing">
    <cdr:from>
      <cdr:x>0.25628</cdr:x>
      <cdr:y>0.74839</cdr:y>
    </cdr:from>
    <cdr:to>
      <cdr:x>0.33816</cdr:x>
      <cdr:y>0.81793</cdr:y>
    </cdr:to>
    <cdr:sp macro="" textlink="">
      <cdr:nvSpPr>
        <cdr:cNvPr id="4" name="TextBox 1"/>
        <cdr:cNvSpPr txBox="1"/>
      </cdr:nvSpPr>
      <cdr:spPr>
        <a:xfrm xmlns:a="http://schemas.openxmlformats.org/drawingml/2006/main">
          <a:off x="1181612" y="1828800"/>
          <a:ext cx="377517" cy="169932"/>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t>2010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EAA0EA-3CB4-7045-853D-3426C990DA9E}" type="datetimeFigureOut">
              <a:rPr lang="en-US" smtClean="0"/>
              <a:t>6/6/2014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9B5FFF-92F8-B34E-8368-7DE37FECBB8D}" type="slidenum">
              <a:rPr lang="en-US" smtClean="0"/>
              <a:t>‹#›</a:t>
            </a:fld>
            <a:endParaRPr lang="en-US"/>
          </a:p>
        </p:txBody>
      </p:sp>
    </p:spTree>
    <p:extLst>
      <p:ext uri="{BB962C8B-B14F-4D97-AF65-F5344CB8AC3E}">
        <p14:creationId xmlns:p14="http://schemas.microsoft.com/office/powerpoint/2010/main" val="24986417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44A7DE-1FE9-D14E-BB43-A70C7BA93693}" type="datetimeFigureOut">
              <a:rPr lang="en-US" smtClean="0"/>
              <a:t>6/6/2014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94982F-EFE6-364D-B7E5-C36150EA66AA}" type="slidenum">
              <a:rPr lang="en-US" smtClean="0"/>
              <a:t>‹#›</a:t>
            </a:fld>
            <a:endParaRPr lang="en-US"/>
          </a:p>
        </p:txBody>
      </p:sp>
    </p:spTree>
    <p:extLst>
      <p:ext uri="{BB962C8B-B14F-4D97-AF65-F5344CB8AC3E}">
        <p14:creationId xmlns:p14="http://schemas.microsoft.com/office/powerpoint/2010/main" val="34301941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Gaby</a:t>
            </a:r>
            <a:r>
              <a:rPr lang="en-US" baseline="0" dirty="0" smtClean="0"/>
              <a:t> for slides</a:t>
            </a:r>
            <a:endParaRPr lang="en-US" dirty="0"/>
          </a:p>
        </p:txBody>
      </p:sp>
      <p:sp>
        <p:nvSpPr>
          <p:cNvPr id="4" name="Slide Number Placeholder 3"/>
          <p:cNvSpPr>
            <a:spLocks noGrp="1"/>
          </p:cNvSpPr>
          <p:nvPr>
            <p:ph type="sldNum" sz="quarter" idx="10"/>
          </p:nvPr>
        </p:nvSpPr>
        <p:spPr/>
        <p:txBody>
          <a:bodyPr/>
          <a:lstStyle/>
          <a:p>
            <a:fld id="{5994982F-EFE6-364D-B7E5-C36150EA66AA}" type="slidenum">
              <a:rPr lang="en-US" smtClean="0"/>
              <a:t>1</a:t>
            </a:fld>
            <a:endParaRPr lang="en-US"/>
          </a:p>
        </p:txBody>
      </p:sp>
    </p:spTree>
    <p:extLst>
      <p:ext uri="{BB962C8B-B14F-4D97-AF65-F5344CB8AC3E}">
        <p14:creationId xmlns:p14="http://schemas.microsoft.com/office/powerpoint/2010/main" val="827218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351B3-71B6-0E46-A1F2-8DD05183DB90}" type="slidenum">
              <a:rPr lang="en-US"/>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351B3-71B6-0E46-A1F2-8DD05183DB90}" type="slidenum">
              <a:rPr lang="en-US"/>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 Occupational Safety and Health Administration (OSHA) has set a permissible exposure limit of 1 part of benzene per million parts of air (1 ppm) in the workplace during an 8-hour workday, 40-hour workweek. The short term exposure limit for airborne benzene is 5 ppm for 15 minutes.</a:t>
            </a:r>
            <a:endParaRPr lang="en-US" dirty="0"/>
          </a:p>
        </p:txBody>
      </p:sp>
      <p:sp>
        <p:nvSpPr>
          <p:cNvPr id="4" name="Slide Number Placeholder 3"/>
          <p:cNvSpPr>
            <a:spLocks noGrp="1"/>
          </p:cNvSpPr>
          <p:nvPr>
            <p:ph type="sldNum" sz="quarter" idx="10"/>
          </p:nvPr>
        </p:nvSpPr>
        <p:spPr/>
        <p:txBody>
          <a:bodyPr/>
          <a:lstStyle/>
          <a:p>
            <a:fld id="{5994982F-EFE6-364D-B7E5-C36150EA66AA}" type="slidenum">
              <a:rPr lang="en-US" smtClean="0"/>
              <a:t>18</a:t>
            </a:fld>
            <a:endParaRPr lang="en-US"/>
          </a:p>
        </p:txBody>
      </p:sp>
    </p:spTree>
    <p:extLst>
      <p:ext uri="{BB962C8B-B14F-4D97-AF65-F5344CB8AC3E}">
        <p14:creationId xmlns:p14="http://schemas.microsoft.com/office/powerpoint/2010/main" val="3303171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Wintertime</a:t>
            </a:r>
            <a:r>
              <a:rPr lang="en-US" baseline="0" dirty="0" smtClean="0"/>
              <a:t> ozone phenomenon – meteorology driven – VOCs + </a:t>
            </a:r>
            <a:r>
              <a:rPr lang="en-US" baseline="0" dirty="0" err="1" smtClean="0"/>
              <a:t>Nox</a:t>
            </a:r>
            <a:r>
              <a:rPr lang="en-US" baseline="0" dirty="0" smtClean="0"/>
              <a:t> + sun</a:t>
            </a:r>
            <a:endParaRPr lang="en-US" dirty="0"/>
          </a:p>
        </p:txBody>
      </p:sp>
      <p:sp>
        <p:nvSpPr>
          <p:cNvPr id="4" name="Slide Number Placeholder 3"/>
          <p:cNvSpPr>
            <a:spLocks noGrp="1"/>
          </p:cNvSpPr>
          <p:nvPr>
            <p:ph type="sldNum" sz="quarter" idx="10"/>
          </p:nvPr>
        </p:nvSpPr>
        <p:spPr/>
        <p:txBody>
          <a:bodyPr/>
          <a:lstStyle/>
          <a:p>
            <a:fld id="{5994982F-EFE6-364D-B7E5-C36150EA66AA}" type="slidenum">
              <a:rPr lang="en-US" smtClean="0"/>
              <a:t>25</a:t>
            </a:fld>
            <a:endParaRPr lang="en-US"/>
          </a:p>
        </p:txBody>
      </p:sp>
    </p:spTree>
    <p:extLst>
      <p:ext uri="{BB962C8B-B14F-4D97-AF65-F5344CB8AC3E}">
        <p14:creationId xmlns:p14="http://schemas.microsoft.com/office/powerpoint/2010/main" val="4123249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Under very strong temperature inversion, the Uinta Basin experienced very high ozone levels at the surface (up to 150 ppb). Snow</a:t>
            </a:r>
            <a:r>
              <a:rPr lang="en-US" sz="1200" baseline="0" dirty="0" smtClean="0"/>
              <a:t> cover amplifies effect both b/c of albedo but also snow chemistry (HONO formation)</a:t>
            </a:r>
            <a:endParaRPr lang="en-US" sz="1200" dirty="0" smtClean="0"/>
          </a:p>
          <a:p>
            <a:r>
              <a:rPr lang="en-US" sz="1200" dirty="0" smtClean="0"/>
              <a:t>Emissions from oil and gas operations are the main source of ozone precursors.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U.S. Occupational Safety and Health Administration (OSHA) has set a permissible exposure limit of 1 part of benzene per million parts of air (1 ppm) in the workplace during an 8-hour workday, 40-hour workweek. The short term exposure limit for airborne benzene is 5 ppm for 15 minutes.</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6F6F339C-D3D8-384C-B73A-D7B60E0731C4}" type="slidenum">
              <a:rPr lang="en-US" smtClean="0"/>
              <a:t>26</a:t>
            </a:fld>
            <a:endParaRPr lang="en-US"/>
          </a:p>
        </p:txBody>
      </p:sp>
    </p:spTree>
    <p:extLst>
      <p:ext uri="{BB962C8B-B14F-4D97-AF65-F5344CB8AC3E}">
        <p14:creationId xmlns:p14="http://schemas.microsoft.com/office/powerpoint/2010/main" val="378860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94982F-EFE6-364D-B7E5-C36150EA66AA}" type="slidenum">
              <a:rPr lang="en-US" smtClean="0"/>
              <a:t>28</a:t>
            </a:fld>
            <a:endParaRPr lang="en-US"/>
          </a:p>
        </p:txBody>
      </p:sp>
    </p:spTree>
    <p:extLst>
      <p:ext uri="{BB962C8B-B14F-4D97-AF65-F5344CB8AC3E}">
        <p14:creationId xmlns:p14="http://schemas.microsoft.com/office/powerpoint/2010/main" val="3565787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EBEBEB"/>
                </a:solidFill>
              </a:rPr>
              <a:t>Methane (left) and ethane (right) in five separate downwind transects show consistency of plume.  They also indicate that a portion of the methane enhancement does not correspond with an ethane enhancement.</a:t>
            </a:r>
          </a:p>
          <a:p>
            <a:endParaRPr lang="en-US" dirty="0"/>
          </a:p>
        </p:txBody>
      </p:sp>
      <p:sp>
        <p:nvSpPr>
          <p:cNvPr id="4" name="Slide Number Placeholder 3"/>
          <p:cNvSpPr>
            <a:spLocks noGrp="1"/>
          </p:cNvSpPr>
          <p:nvPr>
            <p:ph type="sldNum" sz="quarter" idx="10"/>
          </p:nvPr>
        </p:nvSpPr>
        <p:spPr/>
        <p:txBody>
          <a:bodyPr/>
          <a:lstStyle/>
          <a:p>
            <a:fld id="{5994982F-EFE6-364D-B7E5-C36150EA66AA}" type="slidenum">
              <a:rPr lang="en-US" smtClean="0"/>
              <a:t>32</a:t>
            </a:fld>
            <a:endParaRPr lang="en-US"/>
          </a:p>
        </p:txBody>
      </p:sp>
    </p:spTree>
    <p:extLst>
      <p:ext uri="{BB962C8B-B14F-4D97-AF65-F5344CB8AC3E}">
        <p14:creationId xmlns:p14="http://schemas.microsoft.com/office/powerpoint/2010/main" val="2581731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Differentiating between</a:t>
            </a:r>
            <a:r>
              <a:rPr lang="en-US" baseline="0" dirty="0" smtClean="0"/>
              <a:t> individual plumes and their ratios with ethane or co can show influence of other non-natural gas sources (i.e. urban sources like landfills). </a:t>
            </a:r>
          </a:p>
          <a:p>
            <a:r>
              <a:rPr lang="en-US" baseline="0" dirty="0" smtClean="0"/>
              <a:t>WRF meteorology has been run for these time periods by T. </a:t>
            </a:r>
            <a:r>
              <a:rPr lang="en-US" baseline="0" dirty="0" err="1" smtClean="0"/>
              <a:t>Lauvaux</a:t>
            </a:r>
            <a:r>
              <a:rPr lang="en-US" baseline="0" dirty="0" smtClean="0"/>
              <a:t> at Penn State and will help distinguish the geographical footprint of each plume and its source.  He has already shown that in March the meteorology can pick out the plume from Dallas vs. from the gas field.</a:t>
            </a:r>
            <a:endParaRPr lang="en-US" dirty="0"/>
          </a:p>
        </p:txBody>
      </p:sp>
      <p:sp>
        <p:nvSpPr>
          <p:cNvPr id="4" name="Slide Number Placeholder 3"/>
          <p:cNvSpPr>
            <a:spLocks noGrp="1"/>
          </p:cNvSpPr>
          <p:nvPr>
            <p:ph type="sldNum" sz="quarter" idx="10"/>
          </p:nvPr>
        </p:nvSpPr>
        <p:spPr/>
        <p:txBody>
          <a:bodyPr/>
          <a:lstStyle/>
          <a:p>
            <a:fld id="{5994982F-EFE6-364D-B7E5-C36150EA66AA}" type="slidenum">
              <a:rPr lang="en-US" smtClean="0"/>
              <a:t>33</a:t>
            </a:fld>
            <a:endParaRPr lang="en-US"/>
          </a:p>
        </p:txBody>
      </p:sp>
    </p:spTree>
    <p:extLst>
      <p:ext uri="{BB962C8B-B14F-4D97-AF65-F5344CB8AC3E}">
        <p14:creationId xmlns:p14="http://schemas.microsoft.com/office/powerpoint/2010/main" val="691850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Differentiating between</a:t>
            </a:r>
            <a:r>
              <a:rPr lang="en-US" baseline="0" dirty="0" smtClean="0"/>
              <a:t> individual plumes and their ratios with ethane or co can show influence of other non-natural gas sources (i.e. urban sources like landfills). </a:t>
            </a:r>
          </a:p>
          <a:p>
            <a:r>
              <a:rPr lang="en-US" baseline="0" dirty="0" smtClean="0"/>
              <a:t>WRF meteorology has been run for these time periods by T. </a:t>
            </a:r>
            <a:r>
              <a:rPr lang="en-US" baseline="0" dirty="0" err="1" smtClean="0"/>
              <a:t>Lauvaux</a:t>
            </a:r>
            <a:r>
              <a:rPr lang="en-US" baseline="0" dirty="0" smtClean="0"/>
              <a:t> at Penn State and will help distinguish the geographical footprint of each plume and its source.  He has already shown that in March the meteorology can pick out the plume from Dallas vs. from the gas field.</a:t>
            </a:r>
            <a:endParaRPr lang="en-US" dirty="0"/>
          </a:p>
        </p:txBody>
      </p:sp>
      <p:sp>
        <p:nvSpPr>
          <p:cNvPr id="4" name="Slide Number Placeholder 3"/>
          <p:cNvSpPr>
            <a:spLocks noGrp="1"/>
          </p:cNvSpPr>
          <p:nvPr>
            <p:ph type="sldNum" sz="quarter" idx="10"/>
          </p:nvPr>
        </p:nvSpPr>
        <p:spPr/>
        <p:txBody>
          <a:bodyPr/>
          <a:lstStyle/>
          <a:p>
            <a:fld id="{5994982F-EFE6-364D-B7E5-C36150EA66AA}" type="slidenum">
              <a:rPr lang="en-US" smtClean="0"/>
              <a:t>34</a:t>
            </a:fld>
            <a:endParaRPr lang="en-US"/>
          </a:p>
        </p:txBody>
      </p:sp>
    </p:spTree>
    <p:extLst>
      <p:ext uri="{BB962C8B-B14F-4D97-AF65-F5344CB8AC3E}">
        <p14:creationId xmlns:p14="http://schemas.microsoft.com/office/powerpoint/2010/main" val="691850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Differentiating between</a:t>
            </a:r>
            <a:r>
              <a:rPr lang="en-US" baseline="0" dirty="0" smtClean="0"/>
              <a:t> individual plumes and their ratios with ethane or co can show influence of other non-natural gas sources (i.e. urban sources like landfills). </a:t>
            </a:r>
          </a:p>
          <a:p>
            <a:r>
              <a:rPr lang="en-US" baseline="0" dirty="0" smtClean="0"/>
              <a:t>WRF meteorology has been run for these time periods by T. </a:t>
            </a:r>
            <a:r>
              <a:rPr lang="en-US" baseline="0" dirty="0" err="1" smtClean="0"/>
              <a:t>Lauvaux</a:t>
            </a:r>
            <a:r>
              <a:rPr lang="en-US" baseline="0" dirty="0" smtClean="0"/>
              <a:t> at Penn State and will help distinguish the geographical footprint of each plume and its source.  He has already shown that in March the meteorology can pick out the plume from Dallas vs. from the gas field.</a:t>
            </a:r>
            <a:endParaRPr lang="en-US" dirty="0"/>
          </a:p>
        </p:txBody>
      </p:sp>
      <p:sp>
        <p:nvSpPr>
          <p:cNvPr id="4" name="Slide Number Placeholder 3"/>
          <p:cNvSpPr>
            <a:spLocks noGrp="1"/>
          </p:cNvSpPr>
          <p:nvPr>
            <p:ph type="sldNum" sz="quarter" idx="10"/>
          </p:nvPr>
        </p:nvSpPr>
        <p:spPr/>
        <p:txBody>
          <a:bodyPr/>
          <a:lstStyle/>
          <a:p>
            <a:fld id="{5994982F-EFE6-364D-B7E5-C36150EA66AA}" type="slidenum">
              <a:rPr lang="en-US" smtClean="0"/>
              <a:t>39</a:t>
            </a:fld>
            <a:endParaRPr lang="en-US"/>
          </a:p>
        </p:txBody>
      </p:sp>
    </p:spTree>
    <p:extLst>
      <p:ext uri="{BB962C8B-B14F-4D97-AF65-F5344CB8AC3E}">
        <p14:creationId xmlns:p14="http://schemas.microsoft.com/office/powerpoint/2010/main" val="691850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Scot Miller PNAS 2013, continental methane emissions estimates using model inversion with NOAA data.</a:t>
            </a:r>
            <a:endParaRPr lang="en-US" dirty="0"/>
          </a:p>
        </p:txBody>
      </p:sp>
      <p:sp>
        <p:nvSpPr>
          <p:cNvPr id="4" name="Slide Number Placeholder 3"/>
          <p:cNvSpPr>
            <a:spLocks noGrp="1"/>
          </p:cNvSpPr>
          <p:nvPr>
            <p:ph type="sldNum" sz="quarter" idx="10"/>
          </p:nvPr>
        </p:nvSpPr>
        <p:spPr/>
        <p:txBody>
          <a:bodyPr/>
          <a:lstStyle/>
          <a:p>
            <a:fld id="{5994982F-EFE6-364D-B7E5-C36150EA66AA}" type="slidenum">
              <a:rPr lang="en-US" smtClean="0"/>
              <a:t>2</a:t>
            </a:fld>
            <a:endParaRPr lang="en-US"/>
          </a:p>
        </p:txBody>
      </p:sp>
    </p:spTree>
    <p:extLst>
      <p:ext uri="{BB962C8B-B14F-4D97-AF65-F5344CB8AC3E}">
        <p14:creationId xmlns:p14="http://schemas.microsoft.com/office/powerpoint/2010/main" val="2360104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talking about hydraulic fracturing</a:t>
            </a:r>
            <a:r>
              <a:rPr lang="en-US" baseline="0" dirty="0" smtClean="0"/>
              <a:t> – just development and booming production so we need to account for larger impact on air quality.  Conventional development may or may not be cleaner or dirtier – still an unknown.</a:t>
            </a:r>
            <a:endParaRPr lang="en-US" dirty="0"/>
          </a:p>
        </p:txBody>
      </p:sp>
      <p:sp>
        <p:nvSpPr>
          <p:cNvPr id="4" name="Slide Number Placeholder 3"/>
          <p:cNvSpPr>
            <a:spLocks noGrp="1"/>
          </p:cNvSpPr>
          <p:nvPr>
            <p:ph type="sldNum" sz="quarter" idx="10"/>
          </p:nvPr>
        </p:nvSpPr>
        <p:spPr/>
        <p:txBody>
          <a:bodyPr/>
          <a:lstStyle/>
          <a:p>
            <a:fld id="{5994982F-EFE6-364D-B7E5-C36150EA66AA}" type="slidenum">
              <a:rPr lang="en-US" smtClean="0"/>
              <a:t>3</a:t>
            </a:fld>
            <a:endParaRPr lang="en-US"/>
          </a:p>
        </p:txBody>
      </p:sp>
    </p:spTree>
    <p:extLst>
      <p:ext uri="{BB962C8B-B14F-4D97-AF65-F5344CB8AC3E}">
        <p14:creationId xmlns:p14="http://schemas.microsoft.com/office/powerpoint/2010/main" val="49276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turn to methane as an example of how inventories vs. top-down methods work and quantify “leak rates”</a:t>
            </a:r>
            <a:endParaRPr lang="en-US" dirty="0"/>
          </a:p>
        </p:txBody>
      </p:sp>
      <p:sp>
        <p:nvSpPr>
          <p:cNvPr id="4" name="Slide Number Placeholder 3"/>
          <p:cNvSpPr>
            <a:spLocks noGrp="1"/>
          </p:cNvSpPr>
          <p:nvPr>
            <p:ph type="sldNum" sz="quarter" idx="10"/>
          </p:nvPr>
        </p:nvSpPr>
        <p:spPr/>
        <p:txBody>
          <a:bodyPr/>
          <a:lstStyle/>
          <a:p>
            <a:fld id="{5994982F-EFE6-364D-B7E5-C36150EA66AA}" type="slidenum">
              <a:rPr lang="en-US" smtClean="0"/>
              <a:t>4</a:t>
            </a:fld>
            <a:endParaRPr lang="en-US"/>
          </a:p>
        </p:txBody>
      </p:sp>
    </p:spTree>
    <p:extLst>
      <p:ext uri="{BB962C8B-B14F-4D97-AF65-F5344CB8AC3E}">
        <p14:creationId xmlns:p14="http://schemas.microsoft.com/office/powerpoint/2010/main" val="251983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these pictures of? Potential emissions of different mixes depending on</a:t>
            </a:r>
            <a:r>
              <a:rPr lang="en-US" baseline="0" dirty="0" smtClean="0"/>
              <a:t> processing stage.  Has impact on regional air. </a:t>
            </a:r>
          </a:p>
          <a:p>
            <a:r>
              <a:rPr lang="en-US" baseline="0" dirty="0" smtClean="0"/>
              <a:t>Drilling rig, condensate tanks + produced water in small tank, </a:t>
            </a:r>
            <a:r>
              <a:rPr lang="en-US" baseline="0" dirty="0" err="1" smtClean="0"/>
              <a:t>xmas</a:t>
            </a:r>
            <a:r>
              <a:rPr lang="en-US" baseline="0" dirty="0" smtClean="0"/>
              <a:t> tree is wellhead, compressor station – push gas through pipeline to processing plant is central, </a:t>
            </a:r>
          </a:p>
          <a:p>
            <a:r>
              <a:rPr lang="en-US" baseline="0" dirty="0" smtClean="0"/>
              <a:t>Separator on </a:t>
            </a:r>
            <a:r>
              <a:rPr lang="en-US" baseline="0" dirty="0" err="1" smtClean="0"/>
              <a:t>wellpad</a:t>
            </a:r>
            <a:r>
              <a:rPr lang="en-US" baseline="0" dirty="0" smtClean="0"/>
              <a:t>, truck brings produced water to a pond in Utah.  </a:t>
            </a:r>
          </a:p>
          <a:p>
            <a:r>
              <a:rPr lang="en-US" baseline="0" dirty="0" smtClean="0"/>
              <a:t>Use the atmosphere as a check on bottom-up inventory estimates</a:t>
            </a:r>
            <a:endParaRPr lang="en-US" dirty="0" smtClean="0"/>
          </a:p>
          <a:p>
            <a:endParaRPr lang="en-US" dirty="0"/>
          </a:p>
        </p:txBody>
      </p:sp>
      <p:sp>
        <p:nvSpPr>
          <p:cNvPr id="4" name="Slide Number Placeholder 3"/>
          <p:cNvSpPr>
            <a:spLocks noGrp="1"/>
          </p:cNvSpPr>
          <p:nvPr>
            <p:ph type="sldNum" sz="quarter" idx="10"/>
          </p:nvPr>
        </p:nvSpPr>
        <p:spPr/>
        <p:txBody>
          <a:bodyPr/>
          <a:lstStyle/>
          <a:p>
            <a:fld id="{CC887C7B-9F3E-2D47-9A68-62EA2C4F98F9}" type="slidenum">
              <a:rPr lang="en-US" smtClean="0"/>
              <a:t>8</a:t>
            </a:fld>
            <a:endParaRPr lang="en-US"/>
          </a:p>
        </p:txBody>
      </p:sp>
    </p:spTree>
    <p:extLst>
      <p:ext uri="{BB962C8B-B14F-4D97-AF65-F5344CB8AC3E}">
        <p14:creationId xmlns:p14="http://schemas.microsoft.com/office/powerpoint/2010/main" val="650345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06F9F8-0EA8-0A47-A481-402BC1A56B6A}" type="slidenum">
              <a:rPr lang="en-US" smtClean="0"/>
              <a:t>9</a:t>
            </a:fld>
            <a:endParaRPr lang="en-US"/>
          </a:p>
        </p:txBody>
      </p:sp>
    </p:spTree>
    <p:extLst>
      <p:ext uri="{BB962C8B-B14F-4D97-AF65-F5344CB8AC3E}">
        <p14:creationId xmlns:p14="http://schemas.microsoft.com/office/powerpoint/2010/main" val="3929903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Far enough downwind</a:t>
            </a:r>
            <a:r>
              <a:rPr lang="en-US" baseline="0" dirty="0" smtClean="0"/>
              <a:t> to know that we are fully mixed</a:t>
            </a:r>
          </a:p>
          <a:p>
            <a:endParaRPr lang="en-US" dirty="0"/>
          </a:p>
        </p:txBody>
      </p:sp>
      <p:sp>
        <p:nvSpPr>
          <p:cNvPr id="4" name="Slide Number Placeholder 3"/>
          <p:cNvSpPr>
            <a:spLocks noGrp="1"/>
          </p:cNvSpPr>
          <p:nvPr>
            <p:ph type="sldNum" sz="quarter" idx="10"/>
          </p:nvPr>
        </p:nvSpPr>
        <p:spPr/>
        <p:txBody>
          <a:bodyPr/>
          <a:lstStyle/>
          <a:p>
            <a:fld id="{5BCB40A8-4C0D-4010-A80B-F732B543C45B}"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351B3-71B6-0E46-A1F2-8DD05183DB90}" type="slidenum">
              <a:rPr lang="en-US"/>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351B3-71B6-0E46-A1F2-8DD05183DB90}" type="slidenum">
              <a:rPr lang="en-US"/>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A9F2A4-9C69-3549-8159-FEBAF0BB3568}" type="datetime1">
              <a:rPr lang="en-US" smtClean="0"/>
              <a:t>6/6/2014</a:t>
            </a:fld>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7" name="Rectangle 6"/>
          <p:cNvSpPr/>
          <p:nvPr/>
        </p:nvSpPr>
        <p:spPr>
          <a:xfrm>
            <a:off x="284163" y="167348"/>
            <a:ext cx="8574087" cy="1745818"/>
          </a:xfrm>
          <a:prstGeom prst="rect">
            <a:avLst/>
          </a:prstGeom>
          <a:solidFill>
            <a:schemeClr val="tx2">
              <a:lumMod val="25000"/>
              <a:lumOff val="7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284162" y="167348"/>
            <a:ext cx="8574087" cy="1739193"/>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cap="small">
                <a:solidFill>
                  <a:schemeClr val="tx2"/>
                </a:solidFill>
                <a:latin typeface="+mj-lt"/>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284163" y="2167472"/>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DDEA40-F72C-374C-94BF-CE6171E13ABA}" type="datetime1">
              <a:rPr lang="en-US" smtClean="0"/>
              <a:t>6/6/2014</a:t>
            </a:fld>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48EB49-0B3C-AA41-833E-7B700D82B0AA}" type="datetime1">
              <a:rPr lang="en-US" smtClean="0"/>
              <a:t>6/6/2014</a:t>
            </a:fld>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26CFAD-B130-5947-A6AC-613468B07C31}" type="datetime1">
              <a:rPr lang="en-US" smtClean="0"/>
              <a:t>6/6/2014</a:t>
            </a:fld>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142A621-2C55-CE4D-9A46-5F4E3BE88CB6}" type="datetime1">
              <a:rPr lang="en-US" smtClean="0"/>
              <a:t>6/6/2014</a:t>
            </a:fld>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E2808D-1E9E-874A-AF9C-1A22A0A2F680}" type="datetime1">
              <a:rPr lang="en-US" smtClean="0"/>
              <a:t>6/6/2014</a:t>
            </a:fld>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2479481-B061-664E-A139-826DB03C4493}" type="datetime1">
              <a:rPr lang="en-US" smtClean="0"/>
              <a:t>6/6/2014</a:t>
            </a:fld>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E18A6B0-3BC8-F94D-9ADE-7A6925F7D22D}" type="datetime1">
              <a:rPr lang="en-US" smtClean="0"/>
              <a:t>6/6/2014</a:t>
            </a:fld>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7CA306B6-EEB1-0747-A58A-ACDE90795853}" type="datetime1">
              <a:rPr lang="en-US" smtClean="0"/>
              <a:t>6/6/2014</a:t>
            </a:fld>
            <a:endParaRPr lang="en-US"/>
          </a:p>
        </p:txBody>
      </p:sp>
      <p:sp>
        <p:nvSpPr>
          <p:cNvPr id="4" name="Slide Number Placeholder 3"/>
          <p:cNvSpPr>
            <a:spLocks noGrp="1"/>
          </p:cNvSpPr>
          <p:nvPr>
            <p:ph type="sldNum" sz="quarter" idx="12"/>
          </p:nvPr>
        </p:nvSpPr>
        <p:spPr/>
        <p:txBody>
          <a:bodyPr/>
          <a:lstStyle/>
          <a:p>
            <a:fld id="{CEF3C63C-8AAE-0E48-8EFD-95B1B6E3651A}" type="slidenum">
              <a:rPr lang="en-US" smtClean="0"/>
              <a:pPr/>
              <a:t>‹#›</a:t>
            </a:fld>
            <a:endParaRPr lang="en-US"/>
          </a:p>
        </p:txBody>
      </p:sp>
      <p:sp>
        <p:nvSpPr>
          <p:cNvPr id="6" name="Title 1"/>
          <p:cNvSpPr>
            <a:spLocks noGrp="1"/>
          </p:cNvSpPr>
          <p:nvPr>
            <p:ph type="title"/>
          </p:nvPr>
        </p:nvSpPr>
        <p:spPr>
          <a:xfrm>
            <a:off x="0" y="224545"/>
            <a:ext cx="8040407" cy="643288"/>
          </a:xfrm>
        </p:spPr>
        <p:txBody>
          <a:bodyPr/>
          <a:lstStyle>
            <a:lvl1pPr>
              <a:defRPr sz="3200"/>
            </a:lvl1pPr>
          </a:lstStyle>
          <a:p>
            <a:r>
              <a:rPr lang="en-US" smtClean="0"/>
              <a:t>Click to edit Master title style</a:t>
            </a:r>
            <a:endParaRPr dirty="0"/>
          </a:p>
        </p:txBody>
      </p:sp>
    </p:spTree>
    <p:extLst>
      <p:ext uri="{BB962C8B-B14F-4D97-AF65-F5344CB8AC3E}">
        <p14:creationId xmlns:p14="http://schemas.microsoft.com/office/powerpoint/2010/main" val="1980957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253714"/>
            <a:ext cx="8574087" cy="113394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250252"/>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284163" y="253714"/>
            <a:ext cx="8574087" cy="967840"/>
          </a:xfrm>
          <a:solidFill>
            <a:schemeClr val="tx2">
              <a:lumMod val="90000"/>
              <a:lumOff val="10000"/>
            </a:schemeClr>
          </a:solidFill>
        </p:spPr>
        <p:txBody>
          <a:bodyPr/>
          <a:lstStyle/>
          <a:p>
            <a:r>
              <a:rPr lang="en-US" smtClean="0"/>
              <a:t>Click to edit Master title style</a:t>
            </a:r>
            <a:endParaRPr/>
          </a:p>
        </p:txBody>
      </p:sp>
      <p:sp>
        <p:nvSpPr>
          <p:cNvPr id="3" name="Content Placeholder 2"/>
          <p:cNvSpPr>
            <a:spLocks noGrp="1"/>
          </p:cNvSpPr>
          <p:nvPr>
            <p:ph idx="1"/>
          </p:nvPr>
        </p:nvSpPr>
        <p:spPr>
          <a:xfrm>
            <a:off x="501848" y="1517799"/>
            <a:ext cx="7782234" cy="4726806"/>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p>
            <a:fld id="{016B5E99-FD20-AE42-9508-D07A0B7CB9E2}" type="datetime1">
              <a:rPr lang="en-US" smtClean="0"/>
              <a:t>6/6/2014</a:t>
            </a:fld>
            <a:endParaRPr lang="en-US"/>
          </a:p>
        </p:txBody>
      </p:sp>
      <p:sp>
        <p:nvSpPr>
          <p:cNvPr id="6" name="Slide Number Placeholder 5"/>
          <p:cNvSpPr>
            <a:spLocks noGrp="1"/>
          </p:cNvSpPr>
          <p:nvPr>
            <p:ph type="sldNum" sz="quarter" idx="12"/>
          </p:nvPr>
        </p:nvSpPr>
        <p:spPr>
          <a:xfrm>
            <a:off x="6803296" y="6442397"/>
            <a:ext cx="630621" cy="359760"/>
          </a:xfrm>
        </p:spPr>
        <p:txBody>
          <a:bodyPr/>
          <a:lstStyle>
            <a:lvl1pPr>
              <a:defRPr>
                <a:solidFill>
                  <a:schemeClr val="tx2">
                    <a:lumMod val="25000"/>
                    <a:lumOff val="75000"/>
                  </a:schemeClr>
                </a:solidFill>
              </a:defRPr>
            </a:lvl1pPr>
          </a:lstStyle>
          <a:p>
            <a:fld id="{5FD889E0-CAB2-4699-909D-B9A88D47ACB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no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1DACB800-C26E-7A4D-A372-9168BED26342}" type="datetime1">
              <a:rPr lang="en-US" smtClean="0"/>
              <a:t>6/6/2014</a:t>
            </a:fld>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F6A35D2D-24BD-B445-A897-0BEBF040A2C0}" type="datetime1">
              <a:rPr lang="en-US" smtClean="0"/>
              <a:t>6/6/2014</a:t>
            </a:fld>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E267223A-A5A0-6146-BDEC-DC9500178259}" type="datetime1">
              <a:rPr lang="en-US" smtClean="0"/>
              <a:t>6/6/2014</a:t>
            </a:fld>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93006D5E-EE99-7E41-9A9D-B1058DC36B72}" type="datetime1">
              <a:rPr lang="en-US" smtClean="0"/>
              <a:t>6/6/2014</a:t>
            </a:fld>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24563902-EB3A-6444-8288-7D2598CAF538}" type="datetime1">
              <a:rPr lang="en-US" smtClean="0"/>
              <a:t>6/6/2014</a:t>
            </a:fld>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167113"/>
            <a:ext cx="8574087" cy="1133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357672"/>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284163" y="341722"/>
            <a:ext cx="8574087" cy="967840"/>
          </a:xfrm>
          <a:noFill/>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AEA322A-5BF4-A44D-86B4-CF88B2F643EC}" type="datetime1">
              <a:rPr lang="en-US" smtClean="0"/>
              <a:t>6/6/2014</a:t>
            </a:fld>
            <a:endParaRPr lang="en-US" dirty="0"/>
          </a:p>
        </p:txBody>
      </p:sp>
      <p:sp>
        <p:nvSpPr>
          <p:cNvPr id="5" name="Slide Number Placeholder 4"/>
          <p:cNvSpPr>
            <a:spLocks noGrp="1"/>
          </p:cNvSpPr>
          <p:nvPr>
            <p:ph type="sldNum" sz="quarter" idx="12"/>
          </p:nvPr>
        </p:nvSpPr>
        <p:spPr>
          <a:xfrm>
            <a:off x="6793675" y="6437032"/>
            <a:ext cx="630621" cy="359760"/>
          </a:xfrm>
        </p:spPr>
        <p:txBody>
          <a:bodyPr/>
          <a:lstStyle>
            <a:lvl1pPr>
              <a:defRPr>
                <a:solidFill>
                  <a:schemeClr val="tx2">
                    <a:lumMod val="10000"/>
                    <a:lumOff val="90000"/>
                  </a:schemeClr>
                </a:solidFill>
              </a:defRPr>
            </a:lvl1pPr>
          </a:lstStyle>
          <a:p>
            <a:fld id="{5FD889E0-CAB2-4699-909D-B9A88D47ACB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540D01-CB2B-6C46-87C0-0D22E7FA7FA9}" type="datetime1">
              <a:rPr lang="en-US" smtClean="0"/>
              <a:t>6/6/2014</a:t>
            </a:fld>
            <a:endParaRPr lang="en-US"/>
          </a:p>
        </p:txBody>
      </p:sp>
      <p:sp>
        <p:nvSpPr>
          <p:cNvPr id="4" name="Slide Number Placeholder 3"/>
          <p:cNvSpPr>
            <a:spLocks noGrp="1"/>
          </p:cNvSpPr>
          <p:nvPr>
            <p:ph type="sldNum" sz="quarter" idx="12"/>
          </p:nvPr>
        </p:nvSpPr>
        <p:spPr>
          <a:xfrm>
            <a:off x="6794936" y="6442397"/>
            <a:ext cx="630621" cy="359760"/>
          </a:xfrm>
        </p:spPr>
        <p:txBody>
          <a:bodyPr/>
          <a:lstStyle>
            <a:lvl1pPr>
              <a:defRPr>
                <a:solidFill>
                  <a:schemeClr val="accent6">
                    <a:lumMod val="25000"/>
                    <a:lumOff val="75000"/>
                  </a:schemeClr>
                </a:solidFill>
              </a:defRPr>
            </a:lvl1pPr>
          </a:lstStyle>
          <a:p>
            <a:fld id="{5FD889E0-CAB2-4699-909D-B9A88D47ACBE}" type="slidenum">
              <a:rPr lang="en-US" smtClean="0"/>
              <a:pPr/>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26CB3324-F2BB-164B-A9BA-72A63B4308D7}" type="datetime1">
              <a:rPr lang="en-US" smtClean="0"/>
              <a:t>6/6/2014</a:t>
            </a:fld>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5FD889E0-CAB2-4699-909D-B9A88D47ACBE}"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no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 id="2147484450" r:id="rId17"/>
  </p:sldLayoutIdLst>
  <p:hf hdr="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accent6">
            <a:lumMod val="25000"/>
            <a:lumOff val="75000"/>
          </a:schemeClr>
        </a:buClr>
        <a:buSzPct val="90000"/>
        <a:buFont typeface="Wingdings"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accent6">
            <a:lumMod val="25000"/>
            <a:lumOff val="75000"/>
          </a:schemeClr>
        </a:buClr>
        <a:buSzPct val="90000"/>
        <a:buFont typeface="Wingdings"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accent6">
            <a:lumMod val="25000"/>
            <a:lumOff val="75000"/>
          </a:schemeClr>
        </a:buClr>
        <a:buSzPct val="90000"/>
        <a:buFont typeface="Wingdings"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jpeg"/><Relationship Id="rId4" Type="http://schemas.openxmlformats.org/officeDocument/2006/relationships/image" Target="../media/image40.jpg"/><Relationship Id="rId9" Type="http://schemas.openxmlformats.org/officeDocument/2006/relationships/image" Target="../media/image4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5" Type="http://schemas.openxmlformats.org/officeDocument/2006/relationships/image" Target="../media/image22.gif"/><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325" r="7643"/>
          <a:stretch/>
        </p:blipFill>
        <p:spPr>
          <a:xfrm>
            <a:off x="37205" y="320699"/>
            <a:ext cx="9134562" cy="6195771"/>
          </a:xfrm>
          <a:prstGeom prst="rect">
            <a:avLst/>
          </a:prstGeom>
        </p:spPr>
      </p:pic>
      <p:sp>
        <p:nvSpPr>
          <p:cNvPr id="2" name="Title 1"/>
          <p:cNvSpPr>
            <a:spLocks noGrp="1"/>
          </p:cNvSpPr>
          <p:nvPr>
            <p:ph type="ctrTitle"/>
          </p:nvPr>
        </p:nvSpPr>
        <p:spPr>
          <a:xfrm>
            <a:off x="284162" y="667628"/>
            <a:ext cx="8574087" cy="1739193"/>
          </a:xfrm>
          <a:solidFill>
            <a:schemeClr val="bg2">
              <a:lumMod val="50000"/>
              <a:alpha val="24000"/>
            </a:schemeClr>
          </a:solidFill>
        </p:spPr>
        <p:txBody>
          <a:bodyPr>
            <a:normAutofit fontScale="90000"/>
          </a:bodyPr>
          <a:lstStyle/>
          <a:p>
            <a:r>
              <a:rPr lang="en-US" dirty="0" smtClean="0">
                <a:solidFill>
                  <a:schemeClr val="bg1"/>
                </a:solidFill>
              </a:rPr>
              <a:t>What we know (and don’t know) about air quality impacts of oil and gas development</a:t>
            </a:r>
            <a:endParaRPr lang="en-US" dirty="0">
              <a:solidFill>
                <a:schemeClr val="bg1"/>
              </a:solidFill>
            </a:endParaRPr>
          </a:p>
        </p:txBody>
      </p:sp>
      <p:sp>
        <p:nvSpPr>
          <p:cNvPr id="3" name="Subtitle 2"/>
          <p:cNvSpPr>
            <a:spLocks noGrp="1"/>
          </p:cNvSpPr>
          <p:nvPr>
            <p:ph type="subTitle" idx="1"/>
          </p:nvPr>
        </p:nvSpPr>
        <p:spPr>
          <a:xfrm>
            <a:off x="284163" y="2403594"/>
            <a:ext cx="4757705" cy="1359135"/>
          </a:xfrm>
          <a:solidFill>
            <a:schemeClr val="bg2">
              <a:lumMod val="50000"/>
              <a:alpha val="24000"/>
            </a:schemeClr>
          </a:solidFill>
        </p:spPr>
        <p:txBody>
          <a:bodyPr>
            <a:noAutofit/>
          </a:bodyPr>
          <a:lstStyle/>
          <a:p>
            <a:r>
              <a:rPr lang="en-US" sz="3200" cap="small" dirty="0" smtClean="0"/>
              <a:t>Anna Karion</a:t>
            </a:r>
          </a:p>
          <a:p>
            <a:r>
              <a:rPr lang="en-US" sz="2400" cap="small" dirty="0" smtClean="0"/>
              <a:t>NOAA/ESRL</a:t>
            </a:r>
          </a:p>
          <a:p>
            <a:r>
              <a:rPr lang="en-US" sz="2400" cap="small" dirty="0" smtClean="0"/>
              <a:t>University of Colorado/CIRES</a:t>
            </a:r>
            <a:endParaRPr lang="en-US" sz="2400" cap="small" dirty="0"/>
          </a:p>
        </p:txBody>
      </p:sp>
      <p:sp>
        <p:nvSpPr>
          <p:cNvPr id="5" name="TextBox 4"/>
          <p:cNvSpPr txBox="1"/>
          <p:nvPr/>
        </p:nvSpPr>
        <p:spPr>
          <a:xfrm>
            <a:off x="5491601" y="6516470"/>
            <a:ext cx="3652399" cy="276999"/>
          </a:xfrm>
          <a:prstGeom prst="rect">
            <a:avLst/>
          </a:prstGeom>
          <a:noFill/>
        </p:spPr>
        <p:txBody>
          <a:bodyPr wrap="none" rtlCol="0">
            <a:spAutoFit/>
          </a:bodyPr>
          <a:lstStyle/>
          <a:p>
            <a:r>
              <a:rPr lang="en-US" sz="1200" i="1" dirty="0" smtClean="0">
                <a:solidFill>
                  <a:schemeClr val="bg2">
                    <a:lumMod val="90000"/>
                  </a:schemeClr>
                </a:solidFill>
              </a:rPr>
              <a:t>Photo: Uinta Basin, UT credit: David </a:t>
            </a:r>
            <a:r>
              <a:rPr lang="en-US" sz="1200" i="1" dirty="0" err="1" smtClean="0">
                <a:solidFill>
                  <a:schemeClr val="bg2">
                    <a:lumMod val="90000"/>
                  </a:schemeClr>
                </a:solidFill>
              </a:rPr>
              <a:t>Oonk</a:t>
            </a:r>
            <a:r>
              <a:rPr lang="en-US" sz="1200" i="1" dirty="0" smtClean="0">
                <a:solidFill>
                  <a:schemeClr val="bg2">
                    <a:lumMod val="90000"/>
                  </a:schemeClr>
                </a:solidFill>
              </a:rPr>
              <a:t>, CIRES</a:t>
            </a:r>
            <a:endParaRPr lang="en-US" sz="1200" i="1" dirty="0">
              <a:solidFill>
                <a:schemeClr val="bg2">
                  <a:lumMod val="90000"/>
                </a:schemeClr>
              </a:solidFill>
            </a:endParaRPr>
          </a:p>
        </p:txBody>
      </p:sp>
    </p:spTree>
    <p:extLst>
      <p:ext uri="{BB962C8B-B14F-4D97-AF65-F5344CB8AC3E}">
        <p14:creationId xmlns:p14="http://schemas.microsoft.com/office/powerpoint/2010/main" val="1637964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Utah, 2012</a:t>
            </a:r>
            <a:endParaRPr lang="en-US" dirty="0">
              <a:solidFill>
                <a:schemeClr val="bg1"/>
              </a:solidFill>
            </a:endParaRPr>
          </a:p>
        </p:txBody>
      </p:sp>
      <p:grpSp>
        <p:nvGrpSpPr>
          <p:cNvPr id="5" name="Group 4"/>
          <p:cNvGrpSpPr>
            <a:grpSpLocks noChangeAspect="1"/>
          </p:cNvGrpSpPr>
          <p:nvPr/>
        </p:nvGrpSpPr>
        <p:grpSpPr>
          <a:xfrm>
            <a:off x="4433440" y="2002013"/>
            <a:ext cx="4607266" cy="3181831"/>
            <a:chOff x="397776" y="1369323"/>
            <a:chExt cx="9090640" cy="6278097"/>
          </a:xfrm>
        </p:grpSpPr>
        <p:sp>
          <p:nvSpPr>
            <p:cNvPr id="6" name="Rectangle 5"/>
            <p:cNvSpPr/>
            <p:nvPr/>
          </p:nvSpPr>
          <p:spPr>
            <a:xfrm>
              <a:off x="397776" y="1369323"/>
              <a:ext cx="9090640" cy="6278097"/>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101870" tIns="50935" rIns="101870" bIns="50935" rtlCol="0" anchor="ctr"/>
            <a:lstStyle/>
            <a:p>
              <a:pPr algn="ctr"/>
              <a:endParaRPr lang="en-US"/>
            </a:p>
          </p:txBody>
        </p:sp>
        <p:grpSp>
          <p:nvGrpSpPr>
            <p:cNvPr id="7" name="Group 6"/>
            <p:cNvGrpSpPr/>
            <p:nvPr/>
          </p:nvGrpSpPr>
          <p:grpSpPr>
            <a:xfrm>
              <a:off x="534427" y="1439287"/>
              <a:ext cx="8199455" cy="6163962"/>
              <a:chOff x="485842" y="313735"/>
              <a:chExt cx="7454051" cy="5438788"/>
            </a:xfrm>
          </p:grpSpPr>
          <p:pic>
            <p:nvPicPr>
              <p:cNvPr id="9" name="Picture 8" descr="ch4_plume_int_feb3_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3770" y="313735"/>
                <a:ext cx="6660936" cy="5077654"/>
              </a:xfrm>
              <a:prstGeom prst="rect">
                <a:avLst/>
              </a:prstGeom>
            </p:spPr>
          </p:pic>
          <p:grpSp>
            <p:nvGrpSpPr>
              <p:cNvPr id="10" name="Group 9"/>
              <p:cNvGrpSpPr/>
              <p:nvPr/>
            </p:nvGrpSpPr>
            <p:grpSpPr>
              <a:xfrm>
                <a:off x="485842" y="1104900"/>
                <a:ext cx="7454051" cy="4647623"/>
                <a:chOff x="485842" y="1104900"/>
                <a:chExt cx="7454051" cy="4647623"/>
              </a:xfrm>
            </p:grpSpPr>
            <p:sp>
              <p:nvSpPr>
                <p:cNvPr id="11" name="TextBox 10"/>
                <p:cNvSpPr txBox="1"/>
                <p:nvPr/>
              </p:nvSpPr>
              <p:spPr>
                <a:xfrm>
                  <a:off x="2129909" y="5297780"/>
                  <a:ext cx="4795882" cy="454743"/>
                </a:xfrm>
                <a:prstGeom prst="rect">
                  <a:avLst/>
                </a:prstGeom>
                <a:noFill/>
              </p:spPr>
              <p:txBody>
                <a:bodyPr wrap="none" rtlCol="0">
                  <a:spAutoFit/>
                </a:bodyPr>
                <a:lstStyle/>
                <a:p>
                  <a:r>
                    <a:rPr lang="en-US" sz="1200" b="1" dirty="0" smtClean="0">
                      <a:solidFill>
                        <a:srgbClr val="000000"/>
                      </a:solidFill>
                    </a:rPr>
                    <a:t>Distance </a:t>
                  </a:r>
                  <a:r>
                    <a:rPr lang="en-US" sz="1200" b="1" dirty="0">
                      <a:solidFill>
                        <a:srgbClr val="000000"/>
                      </a:solidFill>
                    </a:rPr>
                    <a:t>perpendicular to wind (km</a:t>
                  </a:r>
                  <a:r>
                    <a:rPr lang="en-US" sz="1200" b="1" dirty="0" smtClean="0">
                      <a:solidFill>
                        <a:srgbClr val="000000"/>
                      </a:solidFill>
                    </a:rPr>
                    <a:t>)</a:t>
                  </a:r>
                  <a:endParaRPr lang="en-US" sz="1200" b="1" dirty="0">
                    <a:solidFill>
                      <a:srgbClr val="000000"/>
                    </a:solidFill>
                  </a:endParaRPr>
                </a:p>
              </p:txBody>
            </p:sp>
            <p:sp>
              <p:nvSpPr>
                <p:cNvPr id="12" name="TextBox 11"/>
                <p:cNvSpPr txBox="1"/>
                <p:nvPr/>
              </p:nvSpPr>
              <p:spPr>
                <a:xfrm rot="16200000">
                  <a:off x="-125097" y="2357066"/>
                  <a:ext cx="1794518" cy="572639"/>
                </a:xfrm>
                <a:prstGeom prst="rect">
                  <a:avLst/>
                </a:prstGeom>
                <a:noFill/>
              </p:spPr>
              <p:txBody>
                <a:bodyPr wrap="none" rtlCol="0">
                  <a:spAutoFit/>
                </a:bodyPr>
                <a:lstStyle/>
                <a:p>
                  <a:r>
                    <a:rPr lang="en-US" sz="1600" dirty="0"/>
                    <a:t>CH</a:t>
                  </a:r>
                  <a:r>
                    <a:rPr lang="en-US" sz="1600" baseline="-25000" dirty="0"/>
                    <a:t>4</a:t>
                  </a:r>
                  <a:r>
                    <a:rPr lang="en-US" sz="1600" dirty="0"/>
                    <a:t> (ppb)</a:t>
                  </a:r>
                </a:p>
              </p:txBody>
            </p:sp>
            <p:sp>
              <p:nvSpPr>
                <p:cNvPr id="13" name="TextBox 12"/>
                <p:cNvSpPr txBox="1"/>
                <p:nvPr/>
              </p:nvSpPr>
              <p:spPr>
                <a:xfrm>
                  <a:off x="5767250" y="1104900"/>
                  <a:ext cx="2172643" cy="642998"/>
                </a:xfrm>
                <a:prstGeom prst="rect">
                  <a:avLst/>
                </a:prstGeom>
                <a:noFill/>
              </p:spPr>
              <p:txBody>
                <a:bodyPr wrap="none" rtlCol="0">
                  <a:spAutoFit/>
                </a:bodyPr>
                <a:lstStyle/>
                <a:p>
                  <a:r>
                    <a:rPr lang="en-US" dirty="0">
                      <a:solidFill>
                        <a:srgbClr val="FF0000"/>
                      </a:solidFill>
                    </a:rPr>
                    <a:t>downwind</a:t>
                  </a:r>
                </a:p>
              </p:txBody>
            </p:sp>
            <p:sp>
              <p:nvSpPr>
                <p:cNvPr id="14" name="TextBox 13"/>
                <p:cNvSpPr txBox="1"/>
                <p:nvPr/>
              </p:nvSpPr>
              <p:spPr>
                <a:xfrm>
                  <a:off x="5401484" y="4365656"/>
                  <a:ext cx="1643351" cy="642998"/>
                </a:xfrm>
                <a:prstGeom prst="rect">
                  <a:avLst/>
                </a:prstGeom>
                <a:noFill/>
              </p:spPr>
              <p:txBody>
                <a:bodyPr wrap="none" rtlCol="0">
                  <a:spAutoFit/>
                </a:bodyPr>
                <a:lstStyle/>
                <a:p>
                  <a:r>
                    <a:rPr lang="en-US" dirty="0">
                      <a:solidFill>
                        <a:srgbClr val="26D2C8"/>
                      </a:solidFill>
                    </a:rPr>
                    <a:t>upwind</a:t>
                  </a:r>
                </a:p>
              </p:txBody>
            </p:sp>
          </p:grpSp>
        </p:grpSp>
      </p:grpSp>
      <p:pic>
        <p:nvPicPr>
          <p:cNvPr id="3" name="Picture 2" descr="Sweeney_fig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0565" y="2002012"/>
            <a:ext cx="4212593" cy="3159445"/>
          </a:xfrm>
          <a:prstGeom prst="rect">
            <a:avLst/>
          </a:prstGeom>
          <a:ln w="28575" cmpd="sng">
            <a:solidFill>
              <a:schemeClr val="tx1"/>
            </a:solidFill>
          </a:ln>
        </p:spPr>
      </p:pic>
      <p:sp>
        <p:nvSpPr>
          <p:cNvPr id="19" name="TextBox 18"/>
          <p:cNvSpPr txBox="1"/>
          <p:nvPr/>
        </p:nvSpPr>
        <p:spPr>
          <a:xfrm>
            <a:off x="25158" y="5232497"/>
            <a:ext cx="9144000" cy="830997"/>
          </a:xfrm>
          <a:prstGeom prst="rect">
            <a:avLst/>
          </a:prstGeom>
          <a:noFill/>
        </p:spPr>
        <p:txBody>
          <a:bodyPr wrap="square" rtlCol="0">
            <a:spAutoFit/>
          </a:bodyPr>
          <a:lstStyle/>
          <a:p>
            <a:r>
              <a:rPr lang="en-US" sz="1600" i="1" dirty="0" err="1" smtClean="0">
                <a:solidFill>
                  <a:srgbClr val="CCCCCC"/>
                </a:solidFill>
              </a:rPr>
              <a:t>Karion</a:t>
            </a:r>
            <a:r>
              <a:rPr lang="en-US" sz="1600" i="1" dirty="0" smtClean="0">
                <a:solidFill>
                  <a:srgbClr val="CCCCCC"/>
                </a:solidFill>
              </a:rPr>
              <a:t>, A., C. Sweeney, et al. (2013). Methane emissions estimate from airborne measurements over a western United States natural gas field. </a:t>
            </a:r>
            <a:r>
              <a:rPr lang="en-US" sz="1600" i="1" u="sng" dirty="0" smtClean="0">
                <a:solidFill>
                  <a:srgbClr val="CCCCCC"/>
                </a:solidFill>
              </a:rPr>
              <a:t>Geophysical Research Letters.</a:t>
            </a:r>
          </a:p>
          <a:p>
            <a:endParaRPr lang="en-US" sz="1600" i="1" u="sng" dirty="0">
              <a:solidFill>
                <a:srgbClr val="CCCCCC"/>
              </a:solidFill>
            </a:endParaRPr>
          </a:p>
        </p:txBody>
      </p:sp>
      <p:sp>
        <p:nvSpPr>
          <p:cNvPr id="15" name="Slide Number Placeholder 14"/>
          <p:cNvSpPr>
            <a:spLocks noGrp="1"/>
          </p:cNvSpPr>
          <p:nvPr>
            <p:ph type="sldNum" sz="quarter" idx="12"/>
          </p:nvPr>
        </p:nvSpPr>
        <p:spPr/>
        <p:txBody>
          <a:bodyPr/>
          <a:lstStyle/>
          <a:p>
            <a:fld id="{5FD889E0-CAB2-4699-909D-B9A88D47ACBE}" type="slidenum">
              <a:rPr lang="en-US" smtClean="0"/>
              <a:pPr/>
              <a:t>10</a:t>
            </a:fld>
            <a:endParaRPr lang="en-US" dirty="0"/>
          </a:p>
        </p:txBody>
      </p:sp>
      <p:sp>
        <p:nvSpPr>
          <p:cNvPr id="4" name="TextBox 3"/>
          <p:cNvSpPr txBox="1"/>
          <p:nvPr/>
        </p:nvSpPr>
        <p:spPr>
          <a:xfrm>
            <a:off x="130565" y="1332027"/>
            <a:ext cx="8727685" cy="707886"/>
          </a:xfrm>
          <a:prstGeom prst="rect">
            <a:avLst/>
          </a:prstGeom>
          <a:noFill/>
        </p:spPr>
        <p:txBody>
          <a:bodyPr wrap="square" rtlCol="0">
            <a:spAutoFit/>
          </a:bodyPr>
          <a:lstStyle/>
          <a:p>
            <a:r>
              <a:rPr lang="en-US" sz="2000" dirty="0" smtClean="0">
                <a:solidFill>
                  <a:srgbClr val="FFFF00"/>
                </a:solidFill>
              </a:rPr>
              <a:t>High emissions (6-12% leak rate of NG), but this field only represents ~1% of US production.  </a:t>
            </a:r>
            <a:r>
              <a:rPr lang="en-US" sz="2000" smtClean="0">
                <a:solidFill>
                  <a:srgbClr val="FFFF00"/>
                </a:solidFill>
              </a:rPr>
              <a:t>Best inventory: ~5%.</a:t>
            </a:r>
            <a:endParaRPr lang="en-US" sz="2000" dirty="0">
              <a:solidFill>
                <a:srgbClr val="FFFF00"/>
              </a:solidFill>
            </a:endParaRPr>
          </a:p>
        </p:txBody>
      </p:sp>
    </p:spTree>
    <p:extLst>
      <p:ext uri="{BB962C8B-B14F-4D97-AF65-F5344CB8AC3E}">
        <p14:creationId xmlns:p14="http://schemas.microsoft.com/office/powerpoint/2010/main" val="35795396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S_Basin_Map.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58928" y="1613708"/>
            <a:ext cx="6021625" cy="4065349"/>
          </a:xfrm>
          <a:prstGeom prst="rect">
            <a:avLst/>
          </a:prstGeom>
        </p:spPr>
      </p:pic>
      <p:sp>
        <p:nvSpPr>
          <p:cNvPr id="17" name="Oval 16"/>
          <p:cNvSpPr/>
          <p:nvPr/>
        </p:nvSpPr>
        <p:spPr>
          <a:xfrm>
            <a:off x="2566498" y="3647397"/>
            <a:ext cx="792121" cy="732499"/>
          </a:xfrm>
          <a:prstGeom prst="ellipse">
            <a:avLst/>
          </a:prstGeom>
          <a:noFill/>
          <a:ln w="5080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15913" y="254000"/>
            <a:ext cx="8574087" cy="1074939"/>
          </a:xfrm>
          <a:noFill/>
        </p:spPr>
        <p:txBody>
          <a:bodyPr>
            <a:noAutofit/>
          </a:bodyPr>
          <a:lstStyle/>
          <a:p>
            <a:r>
              <a:rPr lang="en-US" sz="3200" dirty="0" smtClean="0"/>
              <a:t>What we know</a:t>
            </a:r>
            <a:endParaRPr lang="en-US" sz="3200" dirty="0"/>
          </a:p>
        </p:txBody>
      </p:sp>
      <p:sp>
        <p:nvSpPr>
          <p:cNvPr id="2" name="Slide Number Placeholder 1"/>
          <p:cNvSpPr>
            <a:spLocks noGrp="1"/>
          </p:cNvSpPr>
          <p:nvPr>
            <p:ph type="sldNum" sz="quarter" idx="12"/>
          </p:nvPr>
        </p:nvSpPr>
        <p:spPr/>
        <p:txBody>
          <a:bodyPr/>
          <a:lstStyle/>
          <a:p>
            <a:fld id="{CEF3C63C-8AAE-0E48-8EFD-95B1B6E3651A}" type="slidenum">
              <a:rPr lang="en-US" smtClean="0"/>
              <a:pPr/>
              <a:t>11</a:t>
            </a:fld>
            <a:endParaRPr lang="en-US"/>
          </a:p>
        </p:txBody>
      </p:sp>
      <p:sp>
        <p:nvSpPr>
          <p:cNvPr id="11" name="TextBox 10"/>
          <p:cNvSpPr txBox="1"/>
          <p:nvPr/>
        </p:nvSpPr>
        <p:spPr>
          <a:xfrm>
            <a:off x="2461468" y="5790701"/>
            <a:ext cx="3478634" cy="646331"/>
          </a:xfrm>
          <a:prstGeom prst="rect">
            <a:avLst/>
          </a:prstGeom>
          <a:solidFill>
            <a:srgbClr val="CCCCCC"/>
          </a:solidFill>
          <a:ln>
            <a:solidFill>
              <a:srgbClr val="FF00FF"/>
            </a:solidFill>
          </a:ln>
        </p:spPr>
        <p:txBody>
          <a:bodyPr wrap="square" rtlCol="0">
            <a:spAutoFit/>
          </a:bodyPr>
          <a:lstStyle/>
          <a:p>
            <a:r>
              <a:rPr lang="en-US" b="1" dirty="0" err="1" smtClean="0">
                <a:solidFill>
                  <a:srgbClr val="252731"/>
                </a:solidFill>
              </a:rPr>
              <a:t>Katzenstein</a:t>
            </a:r>
            <a:r>
              <a:rPr lang="en-US" b="1" dirty="0" smtClean="0">
                <a:solidFill>
                  <a:srgbClr val="252731"/>
                </a:solidFill>
              </a:rPr>
              <a:t> et al., PNAS 2003</a:t>
            </a:r>
          </a:p>
          <a:p>
            <a:r>
              <a:rPr lang="en-US" b="1" dirty="0" smtClean="0">
                <a:solidFill>
                  <a:srgbClr val="252731"/>
                </a:solidFill>
              </a:rPr>
              <a:t>Miller et al., PNAS 2013</a:t>
            </a:r>
            <a:endParaRPr lang="en-US" dirty="0">
              <a:solidFill>
                <a:srgbClr val="FF0000"/>
              </a:solidFill>
            </a:endParaRPr>
          </a:p>
        </p:txBody>
      </p:sp>
      <p:sp>
        <p:nvSpPr>
          <p:cNvPr id="4" name="Date Placeholder 3"/>
          <p:cNvSpPr>
            <a:spLocks noGrp="1"/>
          </p:cNvSpPr>
          <p:nvPr>
            <p:ph type="dt" sz="half" idx="10"/>
          </p:nvPr>
        </p:nvSpPr>
        <p:spPr/>
        <p:txBody>
          <a:bodyPr/>
          <a:lstStyle/>
          <a:p>
            <a:fld id="{DA7744F1-E3E9-D643-A17C-8660667AEE0A}" type="datetime1">
              <a:rPr lang="en-US" smtClean="0"/>
              <a:t>6/6/2014</a:t>
            </a:fld>
            <a:endParaRPr lang="en-US" dirty="0"/>
          </a:p>
        </p:txBody>
      </p:sp>
      <p:cxnSp>
        <p:nvCxnSpPr>
          <p:cNvPr id="15" name="Straight Arrow Connector 14"/>
          <p:cNvCxnSpPr/>
          <p:nvPr/>
        </p:nvCxnSpPr>
        <p:spPr>
          <a:xfrm>
            <a:off x="3114233" y="4379896"/>
            <a:ext cx="488771" cy="1398141"/>
          </a:xfrm>
          <a:prstGeom prst="straightConnector1">
            <a:avLst/>
          </a:prstGeom>
          <a:ln w="41275">
            <a:solidFill>
              <a:srgbClr val="FF00FF"/>
            </a:solidFill>
            <a:tailEnd type="arrow"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64363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S_Basin_Map.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58928" y="1613708"/>
            <a:ext cx="6021625" cy="4065349"/>
          </a:xfrm>
          <a:prstGeom prst="rect">
            <a:avLst/>
          </a:prstGeom>
        </p:spPr>
      </p:pic>
      <p:sp>
        <p:nvSpPr>
          <p:cNvPr id="17" name="Oval 16"/>
          <p:cNvSpPr/>
          <p:nvPr/>
        </p:nvSpPr>
        <p:spPr>
          <a:xfrm>
            <a:off x="2228045" y="3527606"/>
            <a:ext cx="253000" cy="310956"/>
          </a:xfrm>
          <a:prstGeom prst="ellipse">
            <a:avLst/>
          </a:prstGeom>
          <a:noFill/>
          <a:ln w="5080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2368729" y="3838562"/>
            <a:ext cx="488771" cy="1398141"/>
          </a:xfrm>
          <a:prstGeom prst="straightConnector1">
            <a:avLst/>
          </a:prstGeom>
          <a:ln w="41275">
            <a:solidFill>
              <a:srgbClr val="FF00FF"/>
            </a:solidFill>
            <a:tailEnd type="arrow" w="lg" len="lg"/>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1825944" y="3252749"/>
            <a:ext cx="230711" cy="250930"/>
          </a:xfrm>
          <a:prstGeom prst="ellipse">
            <a:avLst/>
          </a:prstGeom>
          <a:noFill/>
          <a:ln w="50800">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234491" y="1613708"/>
            <a:ext cx="2909509" cy="1077218"/>
          </a:xfrm>
          <a:prstGeom prst="rect">
            <a:avLst/>
          </a:prstGeom>
          <a:solidFill>
            <a:schemeClr val="accent6">
              <a:lumMod val="25000"/>
              <a:lumOff val="75000"/>
            </a:schemeClr>
          </a:solidFill>
        </p:spPr>
        <p:txBody>
          <a:bodyPr wrap="square" rtlCol="0">
            <a:spAutoFit/>
          </a:bodyPr>
          <a:lstStyle/>
          <a:p>
            <a:r>
              <a:rPr lang="en-US" sz="1600" b="1" dirty="0" smtClean="0">
                <a:solidFill>
                  <a:schemeClr val="tx2"/>
                </a:solidFill>
              </a:rPr>
              <a:t>Green River Basin, WY: </a:t>
            </a:r>
            <a:r>
              <a:rPr lang="en-US" sz="1600" dirty="0" smtClean="0">
                <a:solidFill>
                  <a:schemeClr val="tx2"/>
                </a:solidFill>
              </a:rPr>
              <a:t>high winter time surface ozone in natural gas field (</a:t>
            </a:r>
            <a:r>
              <a:rPr lang="en-US" sz="1600" dirty="0" smtClean="0">
                <a:solidFill>
                  <a:srgbClr val="FF0000"/>
                </a:solidFill>
              </a:rPr>
              <a:t>Schnell et al., 2009</a:t>
            </a:r>
            <a:r>
              <a:rPr lang="en-US" sz="1600" dirty="0" smtClean="0">
                <a:solidFill>
                  <a:schemeClr val="tx2"/>
                </a:solidFill>
              </a:rPr>
              <a:t>) </a:t>
            </a:r>
            <a:endParaRPr lang="en-US" sz="1600" dirty="0">
              <a:solidFill>
                <a:schemeClr val="tx2"/>
              </a:solidFill>
            </a:endParaRPr>
          </a:p>
        </p:txBody>
      </p:sp>
      <p:sp>
        <p:nvSpPr>
          <p:cNvPr id="27" name="Oval 26"/>
          <p:cNvSpPr/>
          <p:nvPr/>
        </p:nvSpPr>
        <p:spPr>
          <a:xfrm>
            <a:off x="1722866" y="3468850"/>
            <a:ext cx="244983" cy="333409"/>
          </a:xfrm>
          <a:prstGeom prst="ellipse">
            <a:avLst/>
          </a:prstGeom>
          <a:noFill/>
          <a:ln w="50800">
            <a:solidFill>
              <a:srgbClr val="FF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114579" y="4571061"/>
            <a:ext cx="2366466" cy="1908215"/>
          </a:xfrm>
          <a:prstGeom prst="rect">
            <a:avLst/>
          </a:prstGeom>
          <a:solidFill>
            <a:srgbClr val="C3C5D1"/>
          </a:solidFill>
        </p:spPr>
        <p:txBody>
          <a:bodyPr wrap="square" rtlCol="0">
            <a:spAutoFit/>
          </a:bodyPr>
          <a:lstStyle/>
          <a:p>
            <a:r>
              <a:rPr lang="en-US" b="1" dirty="0" smtClean="0"/>
              <a:t>Uinta Basin, UT:</a:t>
            </a:r>
          </a:p>
          <a:p>
            <a:r>
              <a:rPr lang="en-US" dirty="0" smtClean="0"/>
              <a:t>Jan/Feb 2012 winter-time </a:t>
            </a:r>
            <a:r>
              <a:rPr lang="en-US" dirty="0"/>
              <a:t>ozone </a:t>
            </a:r>
            <a:r>
              <a:rPr lang="en-US" dirty="0" smtClean="0"/>
              <a:t>study </a:t>
            </a:r>
            <a:r>
              <a:rPr lang="en-US" sz="1600" dirty="0">
                <a:solidFill>
                  <a:srgbClr val="FF0000"/>
                </a:solidFill>
              </a:rPr>
              <a:t>(</a:t>
            </a:r>
            <a:r>
              <a:rPr lang="en-US" sz="1600" dirty="0" smtClean="0">
                <a:solidFill>
                  <a:srgbClr val="FF0000"/>
                </a:solidFill>
              </a:rPr>
              <a:t>Feb. 2012: Karion et al., 2013.)</a:t>
            </a:r>
          </a:p>
          <a:p>
            <a:r>
              <a:rPr lang="en-US" sz="1600" dirty="0" smtClean="0">
                <a:solidFill>
                  <a:srgbClr val="FF0000"/>
                </a:solidFill>
              </a:rPr>
              <a:t>- Feb. 2013 (</a:t>
            </a:r>
            <a:r>
              <a:rPr lang="en-US" sz="1600" dirty="0" err="1" smtClean="0">
                <a:solidFill>
                  <a:srgbClr val="FF0000"/>
                </a:solidFill>
              </a:rPr>
              <a:t>Oltmans</a:t>
            </a:r>
            <a:r>
              <a:rPr lang="en-US" sz="1600" dirty="0" smtClean="0">
                <a:solidFill>
                  <a:srgbClr val="FF0000"/>
                </a:solidFill>
              </a:rPr>
              <a:t> et al., in prep.)</a:t>
            </a:r>
            <a:endParaRPr lang="en-US" sz="1600" dirty="0">
              <a:solidFill>
                <a:srgbClr val="FF0000"/>
              </a:solidFill>
            </a:endParaRPr>
          </a:p>
        </p:txBody>
      </p:sp>
      <p:cxnSp>
        <p:nvCxnSpPr>
          <p:cNvPr id="22" name="Straight Arrow Connector 21"/>
          <p:cNvCxnSpPr/>
          <p:nvPr/>
        </p:nvCxnSpPr>
        <p:spPr>
          <a:xfrm flipV="1">
            <a:off x="2056655" y="2525397"/>
            <a:ext cx="4177836" cy="832792"/>
          </a:xfrm>
          <a:prstGeom prst="straightConnector1">
            <a:avLst/>
          </a:prstGeom>
          <a:ln w="41275">
            <a:solidFill>
              <a:srgbClr val="00FFFF"/>
            </a:solidFill>
            <a:tailEnd type="arrow" w="lg" len="lg"/>
          </a:ln>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a:xfrm>
            <a:off x="315913" y="266828"/>
            <a:ext cx="8574087" cy="1074939"/>
          </a:xfrm>
          <a:noFill/>
        </p:spPr>
        <p:txBody>
          <a:bodyPr>
            <a:noAutofit/>
          </a:bodyPr>
          <a:lstStyle/>
          <a:p>
            <a:r>
              <a:rPr lang="en-US" sz="3200" dirty="0" smtClean="0"/>
              <a:t>What we know</a:t>
            </a:r>
            <a:endParaRPr lang="en-US" sz="3200" dirty="0"/>
          </a:p>
        </p:txBody>
      </p:sp>
      <p:sp>
        <p:nvSpPr>
          <p:cNvPr id="2" name="Slide Number Placeholder 1"/>
          <p:cNvSpPr>
            <a:spLocks noGrp="1"/>
          </p:cNvSpPr>
          <p:nvPr>
            <p:ph type="sldNum" sz="quarter" idx="12"/>
          </p:nvPr>
        </p:nvSpPr>
        <p:spPr/>
        <p:txBody>
          <a:bodyPr/>
          <a:lstStyle/>
          <a:p>
            <a:fld id="{CEF3C63C-8AAE-0E48-8EFD-95B1B6E3651A}" type="slidenum">
              <a:rPr lang="en-US" smtClean="0"/>
              <a:pPr/>
              <a:t>12</a:t>
            </a:fld>
            <a:endParaRPr lang="en-US"/>
          </a:p>
        </p:txBody>
      </p:sp>
      <p:cxnSp>
        <p:nvCxnSpPr>
          <p:cNvPr id="29" name="Straight Arrow Connector 28"/>
          <p:cNvCxnSpPr>
            <a:stCxn id="27" idx="3"/>
            <a:endCxn id="35" idx="0"/>
          </p:cNvCxnSpPr>
          <p:nvPr/>
        </p:nvCxnSpPr>
        <p:spPr>
          <a:xfrm flipH="1">
            <a:off x="1297812" y="3753432"/>
            <a:ext cx="460931" cy="817629"/>
          </a:xfrm>
          <a:prstGeom prst="straightConnector1">
            <a:avLst/>
          </a:prstGeom>
          <a:ln w="41275">
            <a:solidFill>
              <a:srgbClr val="FF8000"/>
            </a:solidFill>
            <a:tailEnd type="arrow"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638987" y="5236703"/>
            <a:ext cx="6289549" cy="923330"/>
          </a:xfrm>
          <a:prstGeom prst="rect">
            <a:avLst/>
          </a:prstGeom>
          <a:solidFill>
            <a:srgbClr val="CCCCCC"/>
          </a:solidFill>
        </p:spPr>
        <p:txBody>
          <a:bodyPr wrap="square" rtlCol="0">
            <a:spAutoFit/>
          </a:bodyPr>
          <a:lstStyle/>
          <a:p>
            <a:r>
              <a:rPr lang="en-US" b="1" dirty="0" smtClean="0">
                <a:solidFill>
                  <a:srgbClr val="252731"/>
                </a:solidFill>
              </a:rPr>
              <a:t>Denver-Julesburg Basin, </a:t>
            </a:r>
            <a:r>
              <a:rPr lang="en-US" b="1" dirty="0">
                <a:solidFill>
                  <a:srgbClr val="252731"/>
                </a:solidFill>
              </a:rPr>
              <a:t>CO:</a:t>
            </a:r>
            <a:r>
              <a:rPr lang="en-US" dirty="0">
                <a:solidFill>
                  <a:srgbClr val="252731"/>
                </a:solidFill>
              </a:rPr>
              <a:t> Hydrocarbon emissions from oil and gas operations </a:t>
            </a:r>
            <a:r>
              <a:rPr lang="en-US" dirty="0" smtClean="0">
                <a:solidFill>
                  <a:srgbClr val="252731"/>
                </a:solidFill>
              </a:rPr>
              <a:t>in </a:t>
            </a:r>
            <a:r>
              <a:rPr lang="en-US" dirty="0">
                <a:solidFill>
                  <a:srgbClr val="252731"/>
                </a:solidFill>
              </a:rPr>
              <a:t>Weld County </a:t>
            </a:r>
            <a:endParaRPr lang="en-US" dirty="0" smtClean="0">
              <a:solidFill>
                <a:srgbClr val="252731"/>
              </a:solidFill>
            </a:endParaRPr>
          </a:p>
          <a:p>
            <a:r>
              <a:rPr lang="en-US" dirty="0" smtClean="0">
                <a:solidFill>
                  <a:srgbClr val="FF0000"/>
                </a:solidFill>
              </a:rPr>
              <a:t>(</a:t>
            </a:r>
            <a:r>
              <a:rPr lang="en-US" dirty="0" err="1">
                <a:solidFill>
                  <a:srgbClr val="FF0000"/>
                </a:solidFill>
              </a:rPr>
              <a:t>Pétron</a:t>
            </a:r>
            <a:r>
              <a:rPr lang="en-US" dirty="0">
                <a:solidFill>
                  <a:srgbClr val="FF0000"/>
                </a:solidFill>
              </a:rPr>
              <a:t> et al., </a:t>
            </a:r>
            <a:r>
              <a:rPr lang="en-US" dirty="0" smtClean="0">
                <a:solidFill>
                  <a:srgbClr val="FF0000"/>
                </a:solidFill>
              </a:rPr>
              <a:t>2012; Gilman et al., 2013; </a:t>
            </a:r>
            <a:r>
              <a:rPr lang="en-US" dirty="0" err="1" smtClean="0">
                <a:solidFill>
                  <a:srgbClr val="FF0000"/>
                </a:solidFill>
              </a:rPr>
              <a:t>Pétron</a:t>
            </a:r>
            <a:r>
              <a:rPr lang="en-US" dirty="0" smtClean="0">
                <a:solidFill>
                  <a:srgbClr val="FF0000"/>
                </a:solidFill>
              </a:rPr>
              <a:t> </a:t>
            </a:r>
            <a:r>
              <a:rPr lang="en-US" dirty="0">
                <a:solidFill>
                  <a:srgbClr val="FF0000"/>
                </a:solidFill>
              </a:rPr>
              <a:t>et al., </a:t>
            </a:r>
            <a:r>
              <a:rPr lang="en-US" dirty="0" smtClean="0">
                <a:solidFill>
                  <a:srgbClr val="FF0000"/>
                </a:solidFill>
              </a:rPr>
              <a:t>2014)</a:t>
            </a:r>
            <a:endParaRPr lang="en-US" dirty="0">
              <a:solidFill>
                <a:srgbClr val="FF0000"/>
              </a:solidFill>
            </a:endParaRPr>
          </a:p>
        </p:txBody>
      </p:sp>
      <p:sp>
        <p:nvSpPr>
          <p:cNvPr id="4" name="Date Placeholder 3"/>
          <p:cNvSpPr>
            <a:spLocks noGrp="1"/>
          </p:cNvSpPr>
          <p:nvPr>
            <p:ph type="dt" sz="half" idx="10"/>
          </p:nvPr>
        </p:nvSpPr>
        <p:spPr/>
        <p:txBody>
          <a:bodyPr/>
          <a:lstStyle/>
          <a:p>
            <a:fld id="{DA7744F1-E3E9-D643-A17C-8660667AEE0A}" type="datetime1">
              <a:rPr lang="en-US" smtClean="0"/>
              <a:t>6/6/2014</a:t>
            </a:fld>
            <a:endParaRPr lang="en-US" dirty="0"/>
          </a:p>
        </p:txBody>
      </p:sp>
      <p:sp>
        <p:nvSpPr>
          <p:cNvPr id="5" name="Oval 4"/>
          <p:cNvSpPr/>
          <p:nvPr/>
        </p:nvSpPr>
        <p:spPr>
          <a:xfrm>
            <a:off x="554836" y="3802259"/>
            <a:ext cx="443868" cy="525216"/>
          </a:xfrm>
          <a:prstGeom prst="ellipse">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201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S_Basin_Map.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58928" y="1613708"/>
            <a:ext cx="6021625" cy="4065349"/>
          </a:xfrm>
          <a:prstGeom prst="rect">
            <a:avLst/>
          </a:prstGeom>
        </p:spPr>
      </p:pic>
      <p:sp>
        <p:nvSpPr>
          <p:cNvPr id="17" name="Oval 16"/>
          <p:cNvSpPr/>
          <p:nvPr/>
        </p:nvSpPr>
        <p:spPr>
          <a:xfrm>
            <a:off x="2228045" y="3527606"/>
            <a:ext cx="253000" cy="310956"/>
          </a:xfrm>
          <a:prstGeom prst="ellipse">
            <a:avLst/>
          </a:prstGeom>
          <a:noFill/>
          <a:ln w="5080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825944" y="3252749"/>
            <a:ext cx="230711" cy="250930"/>
          </a:xfrm>
          <a:prstGeom prst="ellipse">
            <a:avLst/>
          </a:prstGeom>
          <a:noFill/>
          <a:ln w="50800">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722866" y="3468850"/>
            <a:ext cx="244983" cy="333409"/>
          </a:xfrm>
          <a:prstGeom prst="ellipse">
            <a:avLst/>
          </a:prstGeom>
          <a:noFill/>
          <a:ln w="50800">
            <a:solidFill>
              <a:srgbClr val="FF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7427179" y="6437032"/>
            <a:ext cx="630621" cy="359760"/>
          </a:xfrm>
        </p:spPr>
        <p:txBody>
          <a:bodyPr/>
          <a:lstStyle/>
          <a:p>
            <a:fld id="{CEF3C63C-8AAE-0E48-8EFD-95B1B6E3651A}" type="slidenum">
              <a:rPr lang="en-US" smtClean="0"/>
              <a:pPr/>
              <a:t>13</a:t>
            </a:fld>
            <a:endParaRPr lang="en-US"/>
          </a:p>
        </p:txBody>
      </p:sp>
      <p:sp>
        <p:nvSpPr>
          <p:cNvPr id="23" name="Oval 22"/>
          <p:cNvSpPr/>
          <p:nvPr/>
        </p:nvSpPr>
        <p:spPr>
          <a:xfrm>
            <a:off x="3091698" y="4281883"/>
            <a:ext cx="311402" cy="406840"/>
          </a:xfrm>
          <a:prstGeom prst="ellipse">
            <a:avLst/>
          </a:prstGeom>
          <a:noFill/>
          <a:ln w="508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3403100" y="4585374"/>
            <a:ext cx="757662" cy="1232436"/>
          </a:xfrm>
          <a:prstGeom prst="straightConnector1">
            <a:avLst/>
          </a:prstGeom>
          <a:ln w="41275">
            <a:solidFill>
              <a:srgbClr val="00B0F0"/>
            </a:solidFill>
            <a:tailEnd type="arrow" w="lg" len="lg"/>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218297" y="5815060"/>
            <a:ext cx="3602374" cy="646331"/>
          </a:xfrm>
          <a:prstGeom prst="rect">
            <a:avLst/>
          </a:prstGeom>
          <a:solidFill>
            <a:schemeClr val="tx2">
              <a:lumMod val="25000"/>
              <a:lumOff val="75000"/>
            </a:schemeClr>
          </a:solidFill>
        </p:spPr>
        <p:txBody>
          <a:bodyPr wrap="square" rtlCol="0">
            <a:spAutoFit/>
          </a:bodyPr>
          <a:lstStyle/>
          <a:p>
            <a:r>
              <a:rPr lang="en-US" b="1" dirty="0" smtClean="0"/>
              <a:t>Barnett Shale, TX: </a:t>
            </a:r>
            <a:r>
              <a:rPr lang="en-US" dirty="0" smtClean="0"/>
              <a:t>Third largest shale gas field in the US. </a:t>
            </a:r>
          </a:p>
        </p:txBody>
      </p:sp>
      <p:sp>
        <p:nvSpPr>
          <p:cNvPr id="4" name="Oval 3"/>
          <p:cNvSpPr/>
          <p:nvPr/>
        </p:nvSpPr>
        <p:spPr>
          <a:xfrm>
            <a:off x="4913991" y="2920066"/>
            <a:ext cx="356087" cy="332683"/>
          </a:xfrm>
          <a:prstGeom prst="ellipse">
            <a:avLst/>
          </a:prstGeom>
          <a:noFill/>
          <a:ln w="5715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a:stCxn id="4" idx="7"/>
            <a:endCxn id="25" idx="1"/>
          </p:cNvCxnSpPr>
          <p:nvPr/>
        </p:nvCxnSpPr>
        <p:spPr>
          <a:xfrm flipV="1">
            <a:off x="5217930" y="2433363"/>
            <a:ext cx="1439498" cy="535423"/>
          </a:xfrm>
          <a:prstGeom prst="straightConnector1">
            <a:avLst/>
          </a:prstGeom>
          <a:ln w="41275">
            <a:solidFill>
              <a:srgbClr val="FF2929"/>
            </a:solidFill>
            <a:tailEnd type="arrow" w="lg" len="lg"/>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657428" y="2248697"/>
            <a:ext cx="2387803" cy="369332"/>
          </a:xfrm>
          <a:prstGeom prst="rect">
            <a:avLst/>
          </a:prstGeom>
          <a:solidFill>
            <a:schemeClr val="tx2">
              <a:lumMod val="25000"/>
              <a:lumOff val="75000"/>
            </a:schemeClr>
          </a:solidFill>
        </p:spPr>
        <p:txBody>
          <a:bodyPr wrap="square" rtlCol="0">
            <a:spAutoFit/>
          </a:bodyPr>
          <a:lstStyle/>
          <a:p>
            <a:r>
              <a:rPr lang="en-US" b="1" dirty="0" smtClean="0"/>
              <a:t>Marcellus Shale, PA</a:t>
            </a:r>
            <a:endParaRPr lang="en-US" dirty="0" smtClean="0"/>
          </a:p>
        </p:txBody>
      </p:sp>
      <p:sp>
        <p:nvSpPr>
          <p:cNvPr id="30" name="Oval 29"/>
          <p:cNvSpPr/>
          <p:nvPr/>
        </p:nvSpPr>
        <p:spPr>
          <a:xfrm>
            <a:off x="3403100" y="4194192"/>
            <a:ext cx="356087" cy="332683"/>
          </a:xfrm>
          <a:prstGeom prst="ellipse">
            <a:avLst/>
          </a:prstGeom>
          <a:noFill/>
          <a:ln w="5715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V="1">
            <a:off x="3759187" y="4134942"/>
            <a:ext cx="2796432" cy="220128"/>
          </a:xfrm>
          <a:prstGeom prst="straightConnector1">
            <a:avLst/>
          </a:prstGeom>
          <a:ln w="41275">
            <a:solidFill>
              <a:srgbClr val="FF2929"/>
            </a:solidFill>
            <a:tailEnd type="arrow" w="lg" len="lg"/>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555619" y="3956663"/>
            <a:ext cx="2387803" cy="1200329"/>
          </a:xfrm>
          <a:prstGeom prst="rect">
            <a:avLst/>
          </a:prstGeom>
          <a:solidFill>
            <a:schemeClr val="tx2">
              <a:lumMod val="25000"/>
              <a:lumOff val="75000"/>
            </a:schemeClr>
          </a:solidFill>
        </p:spPr>
        <p:txBody>
          <a:bodyPr wrap="square" rtlCol="0">
            <a:spAutoFit/>
          </a:bodyPr>
          <a:lstStyle/>
          <a:p>
            <a:r>
              <a:rPr lang="en-US" b="1" dirty="0" smtClean="0"/>
              <a:t>Haynesville Shale (LA/TX) &amp; Fayetteville Shale (AR)</a:t>
            </a:r>
            <a:endParaRPr lang="en-US" dirty="0" smtClean="0"/>
          </a:p>
        </p:txBody>
      </p:sp>
      <p:sp>
        <p:nvSpPr>
          <p:cNvPr id="22" name="Oval 21"/>
          <p:cNvSpPr/>
          <p:nvPr/>
        </p:nvSpPr>
        <p:spPr>
          <a:xfrm>
            <a:off x="3580365" y="3974987"/>
            <a:ext cx="356087" cy="332683"/>
          </a:xfrm>
          <a:prstGeom prst="ellipse">
            <a:avLst/>
          </a:prstGeom>
          <a:noFill/>
          <a:ln w="5715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7153610-DEE7-0045-BC2E-6A214E1824E8}" type="datetime1">
              <a:rPr lang="en-US" smtClean="0"/>
              <a:t>6/6/2014</a:t>
            </a:fld>
            <a:endParaRPr lang="en-US" dirty="0"/>
          </a:p>
        </p:txBody>
      </p:sp>
      <p:sp>
        <p:nvSpPr>
          <p:cNvPr id="7" name="TextBox 6"/>
          <p:cNvSpPr txBox="1"/>
          <p:nvPr/>
        </p:nvSpPr>
        <p:spPr>
          <a:xfrm>
            <a:off x="6360894" y="5156992"/>
            <a:ext cx="2792091" cy="369332"/>
          </a:xfrm>
          <a:prstGeom prst="rect">
            <a:avLst/>
          </a:prstGeom>
          <a:noFill/>
        </p:spPr>
        <p:txBody>
          <a:bodyPr wrap="none" rtlCol="0">
            <a:spAutoFit/>
          </a:bodyPr>
          <a:lstStyle/>
          <a:p>
            <a:r>
              <a:rPr lang="en-US" i="1" dirty="0" smtClean="0">
                <a:solidFill>
                  <a:schemeClr val="accent6">
                    <a:lumMod val="25000"/>
                    <a:lumOff val="75000"/>
                  </a:schemeClr>
                </a:solidFill>
              </a:rPr>
              <a:t>[NOAA: </a:t>
            </a:r>
            <a:r>
              <a:rPr lang="en-US" i="1" dirty="0" err="1" smtClean="0">
                <a:solidFill>
                  <a:schemeClr val="accent6">
                    <a:lumMod val="25000"/>
                    <a:lumOff val="75000"/>
                  </a:schemeClr>
                </a:solidFill>
              </a:rPr>
              <a:t>Peischl</a:t>
            </a:r>
            <a:r>
              <a:rPr lang="en-US" i="1" dirty="0" smtClean="0">
                <a:solidFill>
                  <a:schemeClr val="accent6">
                    <a:lumMod val="25000"/>
                    <a:lumOff val="75000"/>
                  </a:schemeClr>
                </a:solidFill>
              </a:rPr>
              <a:t>, in prep.]</a:t>
            </a:r>
            <a:endParaRPr lang="en-US" i="1" dirty="0">
              <a:solidFill>
                <a:schemeClr val="accent6">
                  <a:lumMod val="25000"/>
                  <a:lumOff val="75000"/>
                </a:schemeClr>
              </a:solidFill>
            </a:endParaRPr>
          </a:p>
        </p:txBody>
      </p:sp>
      <p:sp>
        <p:nvSpPr>
          <p:cNvPr id="29" name="TextBox 28"/>
          <p:cNvSpPr txBox="1"/>
          <p:nvPr/>
        </p:nvSpPr>
        <p:spPr>
          <a:xfrm>
            <a:off x="2108993" y="6427460"/>
            <a:ext cx="5191824" cy="369332"/>
          </a:xfrm>
          <a:prstGeom prst="rect">
            <a:avLst/>
          </a:prstGeom>
          <a:noFill/>
          <a:ln>
            <a:noFill/>
          </a:ln>
        </p:spPr>
        <p:txBody>
          <a:bodyPr wrap="none" rtlCol="0">
            <a:spAutoFit/>
          </a:bodyPr>
          <a:lstStyle/>
          <a:p>
            <a:r>
              <a:rPr lang="en-US" i="1" dirty="0" smtClean="0">
                <a:solidFill>
                  <a:schemeClr val="accent6">
                    <a:lumMod val="25000"/>
                    <a:lumOff val="75000"/>
                  </a:schemeClr>
                </a:solidFill>
              </a:rPr>
              <a:t>[</a:t>
            </a:r>
            <a:r>
              <a:rPr lang="en-US" i="1" dirty="0" smtClean="0">
                <a:solidFill>
                  <a:schemeClr val="bg1">
                    <a:lumMod val="75000"/>
                  </a:schemeClr>
                </a:solidFill>
              </a:rPr>
              <a:t>Zavala</a:t>
            </a:r>
            <a:r>
              <a:rPr lang="en-US" i="1" dirty="0">
                <a:solidFill>
                  <a:schemeClr val="bg1">
                    <a:lumMod val="75000"/>
                  </a:schemeClr>
                </a:solidFill>
              </a:rPr>
              <a:t>-</a:t>
            </a:r>
            <a:r>
              <a:rPr lang="en-US" i="1" dirty="0" err="1" smtClean="0">
                <a:solidFill>
                  <a:schemeClr val="bg1">
                    <a:lumMod val="75000"/>
                  </a:schemeClr>
                </a:solidFill>
              </a:rPr>
              <a:t>Araiza</a:t>
            </a:r>
            <a:r>
              <a:rPr lang="en-US" i="1" dirty="0" smtClean="0">
                <a:solidFill>
                  <a:schemeClr val="bg1">
                    <a:lumMod val="75000"/>
                  </a:schemeClr>
                </a:solidFill>
              </a:rPr>
              <a:t> et al, 2014; Karion et al, </a:t>
            </a:r>
            <a:r>
              <a:rPr lang="en-US" i="1" dirty="0" smtClean="0">
                <a:solidFill>
                  <a:schemeClr val="accent6">
                    <a:lumMod val="25000"/>
                    <a:lumOff val="75000"/>
                  </a:schemeClr>
                </a:solidFill>
              </a:rPr>
              <a:t>in prep.]</a:t>
            </a:r>
            <a:endParaRPr lang="en-US" i="1" dirty="0">
              <a:solidFill>
                <a:schemeClr val="accent6">
                  <a:lumMod val="25000"/>
                  <a:lumOff val="75000"/>
                </a:schemeClr>
              </a:solidFill>
            </a:endParaRPr>
          </a:p>
        </p:txBody>
      </p:sp>
      <p:sp>
        <p:nvSpPr>
          <p:cNvPr id="26" name="Title 2"/>
          <p:cNvSpPr>
            <a:spLocks noGrp="1"/>
          </p:cNvSpPr>
          <p:nvPr>
            <p:ph type="title"/>
          </p:nvPr>
        </p:nvSpPr>
        <p:spPr>
          <a:xfrm>
            <a:off x="315913" y="266828"/>
            <a:ext cx="8574087" cy="1074939"/>
          </a:xfrm>
          <a:noFill/>
        </p:spPr>
        <p:txBody>
          <a:bodyPr>
            <a:noAutofit/>
          </a:bodyPr>
          <a:lstStyle/>
          <a:p>
            <a:r>
              <a:rPr lang="en-US" sz="3200" dirty="0" smtClean="0"/>
              <a:t>What we know</a:t>
            </a:r>
            <a:endParaRPr lang="en-US" sz="3200" dirty="0"/>
          </a:p>
        </p:txBody>
      </p:sp>
      <p:sp>
        <p:nvSpPr>
          <p:cNvPr id="28" name="TextBox 27"/>
          <p:cNvSpPr txBox="1"/>
          <p:nvPr/>
        </p:nvSpPr>
        <p:spPr>
          <a:xfrm>
            <a:off x="6360894" y="2618029"/>
            <a:ext cx="2792091" cy="369332"/>
          </a:xfrm>
          <a:prstGeom prst="rect">
            <a:avLst/>
          </a:prstGeom>
          <a:noFill/>
        </p:spPr>
        <p:txBody>
          <a:bodyPr wrap="none" rtlCol="0">
            <a:spAutoFit/>
          </a:bodyPr>
          <a:lstStyle/>
          <a:p>
            <a:r>
              <a:rPr lang="en-US" i="1" dirty="0" smtClean="0">
                <a:solidFill>
                  <a:schemeClr val="accent6">
                    <a:lumMod val="25000"/>
                    <a:lumOff val="75000"/>
                  </a:schemeClr>
                </a:solidFill>
              </a:rPr>
              <a:t>[NOAA: </a:t>
            </a:r>
            <a:r>
              <a:rPr lang="en-US" i="1" dirty="0" err="1" smtClean="0">
                <a:solidFill>
                  <a:schemeClr val="accent6">
                    <a:lumMod val="25000"/>
                    <a:lumOff val="75000"/>
                  </a:schemeClr>
                </a:solidFill>
              </a:rPr>
              <a:t>Peischl</a:t>
            </a:r>
            <a:r>
              <a:rPr lang="en-US" i="1" dirty="0" smtClean="0">
                <a:solidFill>
                  <a:schemeClr val="accent6">
                    <a:lumMod val="25000"/>
                    <a:lumOff val="75000"/>
                  </a:schemeClr>
                </a:solidFill>
              </a:rPr>
              <a:t>, in prep.]</a:t>
            </a:r>
            <a:endParaRPr lang="en-US" i="1" dirty="0">
              <a:solidFill>
                <a:schemeClr val="accent6">
                  <a:lumMod val="25000"/>
                  <a:lumOff val="75000"/>
                </a:schemeClr>
              </a:solidFill>
            </a:endParaRPr>
          </a:p>
        </p:txBody>
      </p:sp>
    </p:spTree>
    <p:extLst>
      <p:ext uri="{BB962C8B-B14F-4D97-AF65-F5344CB8AC3E}">
        <p14:creationId xmlns:p14="http://schemas.microsoft.com/office/powerpoint/2010/main" val="14630488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S_Basin_Map.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58928" y="1613708"/>
            <a:ext cx="6021625" cy="4065349"/>
          </a:xfrm>
          <a:prstGeom prst="rect">
            <a:avLst/>
          </a:prstGeom>
        </p:spPr>
      </p:pic>
      <p:sp>
        <p:nvSpPr>
          <p:cNvPr id="17" name="Oval 16"/>
          <p:cNvSpPr/>
          <p:nvPr/>
        </p:nvSpPr>
        <p:spPr>
          <a:xfrm>
            <a:off x="2228045" y="3527606"/>
            <a:ext cx="253000" cy="310956"/>
          </a:xfrm>
          <a:prstGeom prst="ellipse">
            <a:avLst/>
          </a:prstGeom>
          <a:noFill/>
          <a:ln w="5080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825944" y="3252749"/>
            <a:ext cx="230711" cy="250930"/>
          </a:xfrm>
          <a:prstGeom prst="ellipse">
            <a:avLst/>
          </a:prstGeom>
          <a:noFill/>
          <a:ln w="50800">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722866" y="3468850"/>
            <a:ext cx="244983" cy="333409"/>
          </a:xfrm>
          <a:prstGeom prst="ellipse">
            <a:avLst/>
          </a:prstGeom>
          <a:noFill/>
          <a:ln w="50800">
            <a:solidFill>
              <a:srgbClr val="FF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CEF3C63C-8AAE-0E48-8EFD-95B1B6E3651A}" type="slidenum">
              <a:rPr lang="en-US" smtClean="0"/>
              <a:pPr/>
              <a:t>14</a:t>
            </a:fld>
            <a:endParaRPr lang="en-US"/>
          </a:p>
        </p:txBody>
      </p:sp>
      <p:sp>
        <p:nvSpPr>
          <p:cNvPr id="23" name="Oval 22"/>
          <p:cNvSpPr/>
          <p:nvPr/>
        </p:nvSpPr>
        <p:spPr>
          <a:xfrm>
            <a:off x="3091698" y="4281883"/>
            <a:ext cx="311402" cy="406840"/>
          </a:xfrm>
          <a:prstGeom prst="ellipse">
            <a:avLst/>
          </a:prstGeom>
          <a:noFill/>
          <a:ln w="508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2712867" y="2852632"/>
            <a:ext cx="4251389" cy="1122355"/>
          </a:xfrm>
          <a:prstGeom prst="straightConnector1">
            <a:avLst/>
          </a:prstGeom>
          <a:ln w="41275">
            <a:solidFill>
              <a:srgbClr val="00FF00"/>
            </a:solidFill>
            <a:tailEnd type="arrow" w="lg" len="lg"/>
          </a:ln>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4913991" y="2920066"/>
            <a:ext cx="356087" cy="332683"/>
          </a:xfrm>
          <a:prstGeom prst="ellipse">
            <a:avLst/>
          </a:prstGeom>
          <a:noFill/>
          <a:ln w="5715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a:stCxn id="4" idx="7"/>
            <a:endCxn id="25" idx="1"/>
          </p:cNvCxnSpPr>
          <p:nvPr/>
        </p:nvCxnSpPr>
        <p:spPr>
          <a:xfrm flipV="1">
            <a:off x="5217930" y="2433363"/>
            <a:ext cx="1439498" cy="535423"/>
          </a:xfrm>
          <a:prstGeom prst="straightConnector1">
            <a:avLst/>
          </a:prstGeom>
          <a:ln w="41275">
            <a:solidFill>
              <a:srgbClr val="FF2929"/>
            </a:solidFill>
            <a:tailEnd type="arrow" w="lg" len="lg"/>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657428" y="2248697"/>
            <a:ext cx="2387803" cy="369332"/>
          </a:xfrm>
          <a:prstGeom prst="rect">
            <a:avLst/>
          </a:prstGeom>
          <a:solidFill>
            <a:schemeClr val="tx2">
              <a:lumMod val="25000"/>
              <a:lumOff val="75000"/>
            </a:schemeClr>
          </a:solidFill>
        </p:spPr>
        <p:txBody>
          <a:bodyPr wrap="square" rtlCol="0">
            <a:spAutoFit/>
          </a:bodyPr>
          <a:lstStyle/>
          <a:p>
            <a:r>
              <a:rPr lang="en-US" b="1" dirty="0" smtClean="0"/>
              <a:t>Marcellus Shale, PA</a:t>
            </a:r>
            <a:endParaRPr lang="en-US" dirty="0" smtClean="0"/>
          </a:p>
        </p:txBody>
      </p:sp>
      <p:sp>
        <p:nvSpPr>
          <p:cNvPr id="28" name="Oval 27"/>
          <p:cNvSpPr/>
          <p:nvPr/>
        </p:nvSpPr>
        <p:spPr>
          <a:xfrm>
            <a:off x="1700568" y="3802259"/>
            <a:ext cx="356087" cy="332683"/>
          </a:xfrm>
          <a:prstGeom prst="ellipse">
            <a:avLst/>
          </a:prstGeom>
          <a:noFill/>
          <a:ln w="5715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403100" y="4194192"/>
            <a:ext cx="356087" cy="332683"/>
          </a:xfrm>
          <a:prstGeom prst="ellipse">
            <a:avLst/>
          </a:prstGeom>
          <a:noFill/>
          <a:ln w="5715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H="1">
            <a:off x="1592123" y="4194192"/>
            <a:ext cx="261486" cy="1620868"/>
          </a:xfrm>
          <a:prstGeom prst="straightConnector1">
            <a:avLst/>
          </a:prstGeom>
          <a:ln w="41275">
            <a:solidFill>
              <a:srgbClr val="FF2929"/>
            </a:solidFill>
            <a:tailEnd type="arrow" w="lg" len="lg"/>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71714" y="5790702"/>
            <a:ext cx="2931386" cy="369332"/>
          </a:xfrm>
          <a:prstGeom prst="rect">
            <a:avLst/>
          </a:prstGeom>
          <a:solidFill>
            <a:schemeClr val="tx2">
              <a:lumMod val="25000"/>
              <a:lumOff val="75000"/>
            </a:schemeClr>
          </a:solidFill>
        </p:spPr>
        <p:txBody>
          <a:bodyPr wrap="square" rtlCol="0">
            <a:spAutoFit/>
          </a:bodyPr>
          <a:lstStyle/>
          <a:p>
            <a:r>
              <a:rPr lang="en-US" b="1" dirty="0" smtClean="0"/>
              <a:t>San Juan Basin, CO/NM</a:t>
            </a:r>
            <a:endParaRPr lang="en-US" dirty="0" smtClean="0"/>
          </a:p>
        </p:txBody>
      </p:sp>
      <p:sp>
        <p:nvSpPr>
          <p:cNvPr id="22" name="Oval 21"/>
          <p:cNvSpPr/>
          <p:nvPr/>
        </p:nvSpPr>
        <p:spPr>
          <a:xfrm>
            <a:off x="3580365" y="3974987"/>
            <a:ext cx="356087" cy="332683"/>
          </a:xfrm>
          <a:prstGeom prst="ellipse">
            <a:avLst/>
          </a:prstGeom>
          <a:noFill/>
          <a:ln w="5715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7153610-DEE7-0045-BC2E-6A214E1824E8}" type="datetime1">
              <a:rPr lang="en-US" smtClean="0"/>
              <a:t>6/6/2014</a:t>
            </a:fld>
            <a:endParaRPr lang="en-US" dirty="0"/>
          </a:p>
        </p:txBody>
      </p:sp>
      <p:sp>
        <p:nvSpPr>
          <p:cNvPr id="8" name="TextBox 7"/>
          <p:cNvSpPr txBox="1"/>
          <p:nvPr/>
        </p:nvSpPr>
        <p:spPr>
          <a:xfrm>
            <a:off x="6793675" y="2676288"/>
            <a:ext cx="2073895" cy="369332"/>
          </a:xfrm>
          <a:prstGeom prst="rect">
            <a:avLst/>
          </a:prstGeom>
          <a:noFill/>
        </p:spPr>
        <p:txBody>
          <a:bodyPr wrap="none" rtlCol="0">
            <a:spAutoFit/>
          </a:bodyPr>
          <a:lstStyle/>
          <a:p>
            <a:r>
              <a:rPr lang="en-US" i="1" dirty="0" smtClean="0">
                <a:solidFill>
                  <a:schemeClr val="accent6">
                    <a:lumMod val="25000"/>
                    <a:lumOff val="75000"/>
                  </a:schemeClr>
                </a:solidFill>
              </a:rPr>
              <a:t>[DOE Penn State]</a:t>
            </a:r>
            <a:endParaRPr lang="en-US" i="1" dirty="0">
              <a:solidFill>
                <a:schemeClr val="accent6">
                  <a:lumMod val="25000"/>
                  <a:lumOff val="75000"/>
                </a:schemeClr>
              </a:solidFill>
            </a:endParaRPr>
          </a:p>
        </p:txBody>
      </p:sp>
      <p:sp>
        <p:nvSpPr>
          <p:cNvPr id="9" name="Oval 8"/>
          <p:cNvSpPr/>
          <p:nvPr/>
        </p:nvSpPr>
        <p:spPr>
          <a:xfrm>
            <a:off x="2376040" y="2676288"/>
            <a:ext cx="450629" cy="292498"/>
          </a:xfrm>
          <a:prstGeom prst="ellipse">
            <a:avLst/>
          </a:prstGeom>
          <a:noFill/>
          <a:ln w="5715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964257" y="3802259"/>
            <a:ext cx="1704100" cy="369332"/>
          </a:xfrm>
          <a:prstGeom prst="rect">
            <a:avLst/>
          </a:prstGeom>
          <a:solidFill>
            <a:schemeClr val="tx2">
              <a:lumMod val="25000"/>
              <a:lumOff val="75000"/>
            </a:schemeClr>
          </a:solidFill>
          <a:ln>
            <a:solidFill>
              <a:srgbClr val="00FF00"/>
            </a:solidFill>
          </a:ln>
        </p:spPr>
        <p:txBody>
          <a:bodyPr wrap="square" rtlCol="0">
            <a:spAutoFit/>
          </a:bodyPr>
          <a:lstStyle/>
          <a:p>
            <a:r>
              <a:rPr lang="en-US" b="1" dirty="0" err="1" smtClean="0"/>
              <a:t>Bakken</a:t>
            </a:r>
            <a:r>
              <a:rPr lang="en-US" b="1" dirty="0" smtClean="0"/>
              <a:t>, ND</a:t>
            </a:r>
            <a:endParaRPr lang="en-US" dirty="0" smtClean="0"/>
          </a:p>
        </p:txBody>
      </p:sp>
      <p:sp>
        <p:nvSpPr>
          <p:cNvPr id="29" name="TextBox 28"/>
          <p:cNvSpPr txBox="1"/>
          <p:nvPr/>
        </p:nvSpPr>
        <p:spPr>
          <a:xfrm>
            <a:off x="6964256" y="4246992"/>
            <a:ext cx="1021512" cy="369332"/>
          </a:xfrm>
          <a:prstGeom prst="rect">
            <a:avLst/>
          </a:prstGeom>
          <a:noFill/>
        </p:spPr>
        <p:txBody>
          <a:bodyPr wrap="none" rtlCol="0">
            <a:spAutoFit/>
          </a:bodyPr>
          <a:lstStyle/>
          <a:p>
            <a:r>
              <a:rPr lang="en-US" i="1" dirty="0" smtClean="0">
                <a:solidFill>
                  <a:schemeClr val="accent6">
                    <a:lumMod val="25000"/>
                    <a:lumOff val="75000"/>
                  </a:schemeClr>
                </a:solidFill>
              </a:rPr>
              <a:t>[NOAA]</a:t>
            </a:r>
            <a:endParaRPr lang="en-US" i="1" dirty="0">
              <a:solidFill>
                <a:schemeClr val="accent6">
                  <a:lumMod val="25000"/>
                  <a:lumOff val="75000"/>
                </a:schemeClr>
              </a:solidFill>
            </a:endParaRPr>
          </a:p>
        </p:txBody>
      </p:sp>
      <p:sp>
        <p:nvSpPr>
          <p:cNvPr id="32" name="TextBox 31"/>
          <p:cNvSpPr txBox="1"/>
          <p:nvPr/>
        </p:nvSpPr>
        <p:spPr>
          <a:xfrm>
            <a:off x="1081367" y="6184392"/>
            <a:ext cx="1021512" cy="369332"/>
          </a:xfrm>
          <a:prstGeom prst="rect">
            <a:avLst/>
          </a:prstGeom>
          <a:noFill/>
        </p:spPr>
        <p:txBody>
          <a:bodyPr wrap="none" rtlCol="0">
            <a:spAutoFit/>
          </a:bodyPr>
          <a:lstStyle/>
          <a:p>
            <a:r>
              <a:rPr lang="en-US" i="1" dirty="0" smtClean="0">
                <a:solidFill>
                  <a:schemeClr val="accent6">
                    <a:lumMod val="25000"/>
                    <a:lumOff val="75000"/>
                  </a:schemeClr>
                </a:solidFill>
              </a:rPr>
              <a:t>[NOAA]</a:t>
            </a:r>
            <a:endParaRPr lang="en-US" i="1" dirty="0">
              <a:solidFill>
                <a:schemeClr val="accent6">
                  <a:lumMod val="25000"/>
                  <a:lumOff val="75000"/>
                </a:schemeClr>
              </a:solidFill>
            </a:endParaRPr>
          </a:p>
        </p:txBody>
      </p:sp>
      <p:sp>
        <p:nvSpPr>
          <p:cNvPr id="33" name="Title 2"/>
          <p:cNvSpPr>
            <a:spLocks noGrp="1"/>
          </p:cNvSpPr>
          <p:nvPr>
            <p:ph type="title"/>
          </p:nvPr>
        </p:nvSpPr>
        <p:spPr>
          <a:xfrm>
            <a:off x="315913" y="266828"/>
            <a:ext cx="8574087" cy="1074939"/>
          </a:xfrm>
          <a:noFill/>
        </p:spPr>
        <p:txBody>
          <a:bodyPr>
            <a:noAutofit/>
          </a:bodyPr>
          <a:lstStyle/>
          <a:p>
            <a:r>
              <a:rPr lang="en-US" sz="3200" dirty="0" smtClean="0"/>
              <a:t>Upcoming work</a:t>
            </a:r>
            <a:endParaRPr lang="en-US" sz="3200" dirty="0"/>
          </a:p>
        </p:txBody>
      </p:sp>
    </p:spTree>
    <p:extLst>
      <p:ext uri="{BB962C8B-B14F-4D97-AF65-F5344CB8AC3E}">
        <p14:creationId xmlns:p14="http://schemas.microsoft.com/office/powerpoint/2010/main" val="2500237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AEA322A-5BF4-A44D-86B4-CF88B2F643EC}" type="datetime1">
              <a:rPr lang="en-US" smtClean="0"/>
              <a:t>6/6/2014</a:t>
            </a:fld>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pPr/>
              <a:t>15</a:t>
            </a:fld>
            <a:endParaRPr lang="en-US" dirty="0"/>
          </a:p>
        </p:txBody>
      </p:sp>
      <p:pic>
        <p:nvPicPr>
          <p:cNvPr id="5" name="Content Placeholder 7" descr="Leakrate-comparison.png"/>
          <p:cNvPicPr>
            <a:picLocks noChangeAspect="1"/>
          </p:cNvPicPr>
          <p:nvPr/>
        </p:nvPicPr>
        <p:blipFill>
          <a:blip r:embed="rId2" cstate="print">
            <a:extLst>
              <a:ext uri="{28A0092B-C50C-407E-A947-70E740481C1C}">
                <a14:useLocalDpi xmlns:a14="http://schemas.microsoft.com/office/drawing/2010/main"/>
              </a:ext>
            </a:extLst>
          </a:blip>
          <a:srcRect t="-12297" b="-12297"/>
          <a:stretch>
            <a:fillRect/>
          </a:stretch>
        </p:blipFill>
        <p:spPr>
          <a:xfrm>
            <a:off x="256963" y="-335396"/>
            <a:ext cx="8686800" cy="5359989"/>
          </a:xfrm>
          <a:prstGeom prst="rect">
            <a:avLst/>
          </a:prstGeom>
        </p:spPr>
      </p:pic>
      <p:sp>
        <p:nvSpPr>
          <p:cNvPr id="7" name="TextBox 6"/>
          <p:cNvSpPr txBox="1"/>
          <p:nvPr/>
        </p:nvSpPr>
        <p:spPr>
          <a:xfrm>
            <a:off x="241736" y="4465398"/>
            <a:ext cx="8727685" cy="1631216"/>
          </a:xfrm>
          <a:prstGeom prst="rect">
            <a:avLst/>
          </a:prstGeom>
          <a:solidFill>
            <a:srgbClr val="6666FF"/>
          </a:solidFill>
        </p:spPr>
        <p:txBody>
          <a:bodyPr wrap="square" rtlCol="0">
            <a:spAutoFit/>
          </a:bodyPr>
          <a:lstStyle/>
          <a:p>
            <a:r>
              <a:rPr lang="en-US" sz="2000" dirty="0" smtClean="0">
                <a:solidFill>
                  <a:schemeClr val="bg1"/>
                </a:solidFill>
              </a:rPr>
              <a:t>Brandt et al., 2014: Emissions estimates from atmospheric measurements generally exceed inventories by ~50%.</a:t>
            </a:r>
          </a:p>
          <a:p>
            <a:endParaRPr lang="en-US" sz="2000" dirty="0">
              <a:solidFill>
                <a:schemeClr val="bg1"/>
              </a:solidFill>
            </a:endParaRPr>
          </a:p>
          <a:p>
            <a:r>
              <a:rPr lang="en-US" sz="2000" dirty="0" smtClean="0">
                <a:solidFill>
                  <a:schemeClr val="bg1"/>
                </a:solidFill>
              </a:rPr>
              <a:t>Allen et al., 2013: On-site measurements show leakage similar to EPA estimates.</a:t>
            </a:r>
          </a:p>
        </p:txBody>
      </p:sp>
    </p:spTree>
    <p:extLst>
      <p:ext uri="{BB962C8B-B14F-4D97-AF65-F5344CB8AC3E}">
        <p14:creationId xmlns:p14="http://schemas.microsoft.com/office/powerpoint/2010/main" val="3195584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AEA322A-5BF4-A44D-86B4-CF88B2F643EC}" type="datetime1">
              <a:rPr lang="en-US" smtClean="0"/>
              <a:t>6/6/2014</a:t>
            </a:fld>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pPr/>
              <a:t>16</a:t>
            </a:fld>
            <a:endParaRPr lang="en-US" dirty="0"/>
          </a:p>
        </p:txBody>
      </p:sp>
      <p:pic>
        <p:nvPicPr>
          <p:cNvPr id="5" name="Content Placeholder 7" descr="Leakrate-comparison.png"/>
          <p:cNvPicPr>
            <a:picLocks noChangeAspect="1"/>
          </p:cNvPicPr>
          <p:nvPr/>
        </p:nvPicPr>
        <p:blipFill>
          <a:blip r:embed="rId2" cstate="print">
            <a:extLst>
              <a:ext uri="{28A0092B-C50C-407E-A947-70E740481C1C}">
                <a14:useLocalDpi xmlns:a14="http://schemas.microsoft.com/office/drawing/2010/main"/>
              </a:ext>
            </a:extLst>
          </a:blip>
          <a:srcRect t="-12297" b="-12297"/>
          <a:stretch>
            <a:fillRect/>
          </a:stretch>
        </p:blipFill>
        <p:spPr>
          <a:xfrm>
            <a:off x="255541" y="-333108"/>
            <a:ext cx="8686800" cy="5359989"/>
          </a:xfrm>
          <a:prstGeom prst="rect">
            <a:avLst/>
          </a:prstGeom>
        </p:spPr>
      </p:pic>
      <p:sp>
        <p:nvSpPr>
          <p:cNvPr id="6" name="TextBox 5"/>
          <p:cNvSpPr txBox="1"/>
          <p:nvPr/>
        </p:nvSpPr>
        <p:spPr>
          <a:xfrm>
            <a:off x="241736" y="4714356"/>
            <a:ext cx="8727685" cy="707886"/>
          </a:xfrm>
          <a:prstGeom prst="rect">
            <a:avLst/>
          </a:prstGeom>
          <a:solidFill>
            <a:srgbClr val="6666FF"/>
          </a:solidFill>
        </p:spPr>
        <p:txBody>
          <a:bodyPr wrap="square" rtlCol="0">
            <a:spAutoFit/>
          </a:bodyPr>
          <a:lstStyle/>
          <a:p>
            <a:r>
              <a:rPr lang="en-US" sz="2000" dirty="0" smtClean="0">
                <a:solidFill>
                  <a:srgbClr val="FFFFFF"/>
                </a:solidFill>
              </a:rPr>
              <a:t>But… many production regions have not yet been sampled.  </a:t>
            </a:r>
          </a:p>
          <a:p>
            <a:r>
              <a:rPr lang="en-US" sz="2000" dirty="0" smtClean="0">
                <a:solidFill>
                  <a:srgbClr val="FFFFFF"/>
                </a:solidFill>
              </a:rPr>
              <a:t>(i.e. what we don’t know!)</a:t>
            </a:r>
            <a:endParaRPr lang="en-US" sz="2000" dirty="0">
              <a:solidFill>
                <a:srgbClr val="FFFFFF"/>
              </a:solidFill>
            </a:endParaRPr>
          </a:p>
        </p:txBody>
      </p:sp>
    </p:spTree>
    <p:extLst>
      <p:ext uri="{BB962C8B-B14F-4D97-AF65-F5344CB8AC3E}">
        <p14:creationId xmlns:p14="http://schemas.microsoft.com/office/powerpoint/2010/main" val="36339038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AEA322A-5BF4-A44D-86B4-CF88B2F643EC}" type="datetime1">
              <a:rPr lang="en-US" smtClean="0"/>
              <a:t>6/6/2014</a:t>
            </a:fld>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pPr/>
              <a:t>17</a:t>
            </a:fld>
            <a:endParaRPr lang="en-US" dirty="0"/>
          </a:p>
        </p:txBody>
      </p:sp>
      <p:pic>
        <p:nvPicPr>
          <p:cNvPr id="5" name="Content Placeholder 7" descr="Leakrate-comparison.png"/>
          <p:cNvPicPr>
            <a:picLocks noChangeAspect="1"/>
          </p:cNvPicPr>
          <p:nvPr/>
        </p:nvPicPr>
        <p:blipFill>
          <a:blip r:embed="rId2" cstate="print">
            <a:extLst>
              <a:ext uri="{28A0092B-C50C-407E-A947-70E740481C1C}">
                <a14:useLocalDpi xmlns:a14="http://schemas.microsoft.com/office/drawing/2010/main"/>
              </a:ext>
            </a:extLst>
          </a:blip>
          <a:srcRect t="-12297" b="-12297"/>
          <a:stretch>
            <a:fillRect/>
          </a:stretch>
        </p:blipFill>
        <p:spPr>
          <a:xfrm>
            <a:off x="256071" y="-333108"/>
            <a:ext cx="8686800" cy="5359989"/>
          </a:xfrm>
          <a:prstGeom prst="rect">
            <a:avLst/>
          </a:prstGeom>
        </p:spPr>
      </p:pic>
      <p:sp>
        <p:nvSpPr>
          <p:cNvPr id="6" name="TextBox 5"/>
          <p:cNvSpPr txBox="1"/>
          <p:nvPr/>
        </p:nvSpPr>
        <p:spPr>
          <a:xfrm>
            <a:off x="200851" y="4499404"/>
            <a:ext cx="8727685" cy="1938992"/>
          </a:xfrm>
          <a:prstGeom prst="rect">
            <a:avLst/>
          </a:prstGeom>
          <a:solidFill>
            <a:schemeClr val="accent4">
              <a:lumMod val="60000"/>
              <a:lumOff val="40000"/>
            </a:schemeClr>
          </a:solidFill>
        </p:spPr>
        <p:txBody>
          <a:bodyPr wrap="square" rtlCol="0">
            <a:spAutoFit/>
          </a:bodyPr>
          <a:lstStyle/>
          <a:p>
            <a:r>
              <a:rPr lang="en-US" sz="2000" dirty="0" smtClean="0"/>
              <a:t>What are inventories missing? (what we don’t know)</a:t>
            </a:r>
          </a:p>
          <a:p>
            <a:endParaRPr lang="en-US" sz="2000" dirty="0"/>
          </a:p>
          <a:p>
            <a:pPr marL="457200" indent="-457200">
              <a:buFont typeface="Wingdings" charset="2"/>
              <a:buChar char="§"/>
            </a:pPr>
            <a:r>
              <a:rPr lang="en-US" sz="2000" dirty="0" smtClean="0"/>
              <a:t>Processes that emit that are not accounted for (e.g. </a:t>
            </a:r>
            <a:r>
              <a:rPr lang="en-US" sz="2000" dirty="0" err="1" smtClean="0"/>
              <a:t>Caulton</a:t>
            </a:r>
            <a:r>
              <a:rPr lang="en-US" sz="2000" dirty="0" smtClean="0"/>
              <a:t> et al., 2014)</a:t>
            </a:r>
          </a:p>
          <a:p>
            <a:pPr marL="457200" indent="-457200">
              <a:buFont typeface="Wingdings" charset="2"/>
              <a:buChar char="§"/>
            </a:pPr>
            <a:r>
              <a:rPr lang="en-US" sz="2000" dirty="0" smtClean="0"/>
              <a:t>Long-tailed emissions distribution (a few sources causing the majority of leaks).</a:t>
            </a:r>
          </a:p>
        </p:txBody>
      </p:sp>
    </p:spTree>
    <p:extLst>
      <p:ext uri="{BB962C8B-B14F-4D97-AF65-F5344CB8AC3E}">
        <p14:creationId xmlns:p14="http://schemas.microsoft.com/office/powerpoint/2010/main" val="1078558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b="9978"/>
          <a:stretch/>
        </p:blipFill>
        <p:spPr>
          <a:xfrm>
            <a:off x="347663" y="1506931"/>
            <a:ext cx="4331670" cy="3165351"/>
          </a:xfrm>
          <a:prstGeom prst="rect">
            <a:avLst/>
          </a:prstGeom>
        </p:spPr>
      </p:pic>
      <p:sp>
        <p:nvSpPr>
          <p:cNvPr id="2" name="Title 1"/>
          <p:cNvSpPr>
            <a:spLocks noGrp="1"/>
          </p:cNvSpPr>
          <p:nvPr>
            <p:ph type="title"/>
          </p:nvPr>
        </p:nvSpPr>
        <p:spPr/>
        <p:txBody>
          <a:bodyPr>
            <a:normAutofit fontScale="90000"/>
          </a:bodyPr>
          <a:lstStyle/>
          <a:p>
            <a:r>
              <a:rPr lang="en-US" dirty="0" smtClean="0"/>
              <a:t>Air Toxics and Methane in Colorado</a:t>
            </a:r>
            <a:endParaRPr lang="en-US" dirty="0"/>
          </a:p>
        </p:txBody>
      </p:sp>
      <p:sp>
        <p:nvSpPr>
          <p:cNvPr id="5" name="Slide Number Placeholder 4"/>
          <p:cNvSpPr>
            <a:spLocks noGrp="1"/>
          </p:cNvSpPr>
          <p:nvPr>
            <p:ph type="sldNum" sz="quarter" idx="12"/>
          </p:nvPr>
        </p:nvSpPr>
        <p:spPr/>
        <p:txBody>
          <a:bodyPr/>
          <a:lstStyle/>
          <a:p>
            <a:fld id="{DAF95EE9-3F50-D34B-B4AC-B8A55D2D5961}" type="slidenum">
              <a:rPr lang="en-US" smtClean="0"/>
              <a:t>18</a:t>
            </a:fld>
            <a:endParaRPr lang="en-US"/>
          </a:p>
        </p:txBody>
      </p:sp>
      <p:sp>
        <p:nvSpPr>
          <p:cNvPr id="13" name="TextBox 12"/>
          <p:cNvSpPr txBox="1"/>
          <p:nvPr/>
        </p:nvSpPr>
        <p:spPr>
          <a:xfrm>
            <a:off x="645744" y="4738097"/>
            <a:ext cx="7684349" cy="175432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buFont typeface="+mj-lt"/>
              <a:buAutoNum type="arabicPeriod"/>
            </a:pPr>
            <a:r>
              <a:rPr lang="en-US" dirty="0" smtClean="0">
                <a:solidFill>
                  <a:srgbClr val="000000"/>
                </a:solidFill>
              </a:rPr>
              <a:t>Top-down oil and gas emission estimates based on flight data in May 2012 are ~2 times larger than state inventory estimates for NMHCs and 7 times larger for the carcinogen benzene (C</a:t>
            </a:r>
            <a:r>
              <a:rPr lang="en-US" baseline="-25000" dirty="0" smtClean="0">
                <a:solidFill>
                  <a:srgbClr val="000000"/>
                </a:solidFill>
              </a:rPr>
              <a:t>6</a:t>
            </a:r>
            <a:r>
              <a:rPr lang="en-US" dirty="0" smtClean="0">
                <a:solidFill>
                  <a:srgbClr val="000000"/>
                </a:solidFill>
              </a:rPr>
              <a:t>H</a:t>
            </a:r>
            <a:r>
              <a:rPr lang="en-US" baseline="-25000" dirty="0" smtClean="0">
                <a:solidFill>
                  <a:srgbClr val="000000"/>
                </a:solidFill>
              </a:rPr>
              <a:t>6</a:t>
            </a:r>
            <a:r>
              <a:rPr lang="en-US" dirty="0" smtClean="0">
                <a:solidFill>
                  <a:srgbClr val="000000"/>
                </a:solidFill>
              </a:rPr>
              <a:t>).</a:t>
            </a:r>
          </a:p>
          <a:p>
            <a:pPr marL="342900" indent="-342900">
              <a:buFont typeface="+mj-lt"/>
              <a:buAutoNum type="arabicPeriod"/>
            </a:pPr>
            <a:endParaRPr lang="en-US" dirty="0">
              <a:solidFill>
                <a:srgbClr val="000000"/>
              </a:solidFill>
            </a:endParaRPr>
          </a:p>
          <a:p>
            <a:pPr marL="342900" indent="-342900">
              <a:buFont typeface="+mj-lt"/>
              <a:buAutoNum type="arabicPeriod"/>
            </a:pPr>
            <a:r>
              <a:rPr lang="en-US" dirty="0" smtClean="0">
                <a:solidFill>
                  <a:srgbClr val="000000"/>
                </a:solidFill>
              </a:rPr>
              <a:t>CH</a:t>
            </a:r>
            <a:r>
              <a:rPr lang="en-US" baseline="-25000" dirty="0" smtClean="0">
                <a:solidFill>
                  <a:srgbClr val="000000"/>
                </a:solidFill>
              </a:rPr>
              <a:t>4</a:t>
            </a:r>
            <a:r>
              <a:rPr lang="en-US" dirty="0" smtClean="0">
                <a:solidFill>
                  <a:srgbClr val="000000"/>
                </a:solidFill>
              </a:rPr>
              <a:t> emissions are close to 3 times larger than an estimate based on EPA GHGRP data. </a:t>
            </a:r>
            <a:endParaRPr lang="en-US" dirty="0">
              <a:solidFill>
                <a:srgbClr val="000000"/>
              </a:solidFill>
            </a:endParaRPr>
          </a:p>
        </p:txBody>
      </p:sp>
      <p:sp>
        <p:nvSpPr>
          <p:cNvPr id="6" name="TextBox 5"/>
          <p:cNvSpPr txBox="1"/>
          <p:nvPr/>
        </p:nvSpPr>
        <p:spPr>
          <a:xfrm>
            <a:off x="6661923" y="2291504"/>
            <a:ext cx="968615" cy="369332"/>
          </a:xfrm>
          <a:prstGeom prst="rect">
            <a:avLst/>
          </a:prstGeom>
          <a:noFill/>
        </p:spPr>
        <p:txBody>
          <a:bodyPr wrap="square" rtlCol="0">
            <a:spAutoFit/>
          </a:bodyPr>
          <a:lstStyle/>
          <a:p>
            <a:r>
              <a:rPr lang="en-US" b="1" dirty="0" smtClean="0"/>
              <a:t>C</a:t>
            </a:r>
            <a:r>
              <a:rPr lang="en-US" b="1" baseline="-25000" dirty="0" smtClean="0"/>
              <a:t>6</a:t>
            </a:r>
            <a:r>
              <a:rPr lang="en-US" b="1" dirty="0" smtClean="0"/>
              <a:t>H</a:t>
            </a:r>
            <a:r>
              <a:rPr lang="en-US" b="1" baseline="-25000" dirty="0" smtClean="0"/>
              <a:t>6</a:t>
            </a:r>
            <a:endParaRPr lang="en-US" b="1" baseline="-25000" dirty="0"/>
          </a:p>
        </p:txBody>
      </p:sp>
      <p:sp>
        <p:nvSpPr>
          <p:cNvPr id="16" name="TextBox 15"/>
          <p:cNvSpPr txBox="1"/>
          <p:nvPr/>
        </p:nvSpPr>
        <p:spPr>
          <a:xfrm>
            <a:off x="1723710" y="2314937"/>
            <a:ext cx="1495973" cy="369332"/>
          </a:xfrm>
          <a:prstGeom prst="rect">
            <a:avLst/>
          </a:prstGeom>
          <a:noFill/>
        </p:spPr>
        <p:txBody>
          <a:bodyPr wrap="square" rtlCol="0">
            <a:spAutoFit/>
          </a:bodyPr>
          <a:lstStyle/>
          <a:p>
            <a:r>
              <a:rPr lang="en-US" b="1" dirty="0" smtClean="0"/>
              <a:t>CH</a:t>
            </a:r>
            <a:r>
              <a:rPr lang="en-US" b="1" baseline="-25000" dirty="0"/>
              <a:t>4</a:t>
            </a:r>
          </a:p>
        </p:txBody>
      </p:sp>
      <p:sp>
        <p:nvSpPr>
          <p:cNvPr id="17" name="TextBox 16"/>
          <p:cNvSpPr txBox="1"/>
          <p:nvPr/>
        </p:nvSpPr>
        <p:spPr>
          <a:xfrm>
            <a:off x="2994465" y="2130271"/>
            <a:ext cx="1495973" cy="369332"/>
          </a:xfrm>
          <a:prstGeom prst="rect">
            <a:avLst/>
          </a:prstGeom>
          <a:noFill/>
        </p:spPr>
        <p:txBody>
          <a:bodyPr wrap="square" rtlCol="0">
            <a:spAutoFit/>
          </a:bodyPr>
          <a:lstStyle/>
          <a:p>
            <a:r>
              <a:rPr lang="en-US" b="1" dirty="0" smtClean="0"/>
              <a:t>NMHC</a:t>
            </a:r>
            <a:endParaRPr lang="en-US" b="1" baseline="-25000" dirty="0"/>
          </a:p>
        </p:txBody>
      </p:sp>
      <p:sp>
        <p:nvSpPr>
          <p:cNvPr id="7" name="TextBox 6"/>
          <p:cNvSpPr txBox="1"/>
          <p:nvPr/>
        </p:nvSpPr>
        <p:spPr>
          <a:xfrm>
            <a:off x="6123800" y="2819804"/>
            <a:ext cx="699555" cy="369332"/>
          </a:xfrm>
          <a:prstGeom prst="rect">
            <a:avLst/>
          </a:prstGeom>
          <a:noFill/>
        </p:spPr>
        <p:txBody>
          <a:bodyPr wrap="square" rtlCol="0">
            <a:spAutoFit/>
          </a:bodyPr>
          <a:lstStyle/>
          <a:p>
            <a:r>
              <a:rPr lang="en-US" dirty="0" smtClean="0">
                <a:latin typeface="Calibri"/>
                <a:cs typeface="Calibri"/>
              </a:rPr>
              <a:t>cars</a:t>
            </a:r>
            <a:endParaRPr lang="en-US" dirty="0">
              <a:latin typeface="Calibri"/>
              <a:cs typeface="Calibri"/>
            </a:endParaRPr>
          </a:p>
        </p:txBody>
      </p:sp>
      <p:grpSp>
        <p:nvGrpSpPr>
          <p:cNvPr id="4" name="Group 3"/>
          <p:cNvGrpSpPr/>
          <p:nvPr/>
        </p:nvGrpSpPr>
        <p:grpSpPr>
          <a:xfrm>
            <a:off x="4648730" y="1506931"/>
            <a:ext cx="3887774" cy="3231166"/>
            <a:chOff x="4648730" y="1506931"/>
            <a:chExt cx="3887774" cy="3231166"/>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a:ext>
              </a:extLst>
            </a:blip>
            <a:srcRect b="3148"/>
            <a:stretch/>
          </p:blipFill>
          <p:spPr>
            <a:xfrm>
              <a:off x="4648730" y="1506931"/>
              <a:ext cx="3887774" cy="3231166"/>
            </a:xfrm>
            <a:prstGeom prst="rect">
              <a:avLst/>
            </a:prstGeom>
          </p:spPr>
        </p:pic>
        <p:sp>
          <p:nvSpPr>
            <p:cNvPr id="3" name="Rectangle 2"/>
            <p:cNvSpPr/>
            <p:nvPr/>
          </p:nvSpPr>
          <p:spPr>
            <a:xfrm>
              <a:off x="6123800" y="2794303"/>
              <a:ext cx="583415" cy="171436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3889713" y="1523902"/>
            <a:ext cx="2125517" cy="369332"/>
          </a:xfrm>
          <a:prstGeom prst="rect">
            <a:avLst/>
          </a:prstGeom>
          <a:solidFill>
            <a:schemeClr val="bg1"/>
          </a:solidFill>
        </p:spPr>
        <p:txBody>
          <a:bodyPr wrap="none" rtlCol="0">
            <a:spAutoFit/>
          </a:bodyPr>
          <a:lstStyle/>
          <a:p>
            <a:r>
              <a:rPr lang="en-US" i="1" dirty="0" err="1" smtClean="0">
                <a:solidFill>
                  <a:schemeClr val="tx2"/>
                </a:solidFill>
              </a:rPr>
              <a:t>Pétron</a:t>
            </a:r>
            <a:r>
              <a:rPr lang="en-US" i="1" dirty="0" smtClean="0">
                <a:solidFill>
                  <a:schemeClr val="tx2"/>
                </a:solidFill>
              </a:rPr>
              <a:t> et al., 2014</a:t>
            </a:r>
            <a:endParaRPr lang="en-US" i="1" dirty="0">
              <a:solidFill>
                <a:schemeClr val="tx2"/>
              </a:solidFill>
            </a:endParaRPr>
          </a:p>
        </p:txBody>
      </p:sp>
      <p:sp>
        <p:nvSpPr>
          <p:cNvPr id="9" name="TextBox 8"/>
          <p:cNvSpPr txBox="1"/>
          <p:nvPr/>
        </p:nvSpPr>
        <p:spPr>
          <a:xfrm>
            <a:off x="6226715" y="2169041"/>
            <a:ext cx="1133919" cy="369332"/>
          </a:xfrm>
          <a:prstGeom prst="rect">
            <a:avLst/>
          </a:prstGeom>
          <a:noFill/>
        </p:spPr>
        <p:txBody>
          <a:bodyPr wrap="none" rtlCol="0">
            <a:spAutoFit/>
          </a:bodyPr>
          <a:lstStyle/>
          <a:p>
            <a:r>
              <a:rPr lang="en-US" b="1" dirty="0" smtClean="0"/>
              <a:t>Benzene</a:t>
            </a:r>
            <a:endParaRPr lang="en-US" b="1" dirty="0"/>
          </a:p>
        </p:txBody>
      </p:sp>
      <p:sp>
        <p:nvSpPr>
          <p:cNvPr id="10" name="TextBox 9"/>
          <p:cNvSpPr txBox="1"/>
          <p:nvPr/>
        </p:nvSpPr>
        <p:spPr>
          <a:xfrm>
            <a:off x="192438" y="6501748"/>
            <a:ext cx="6549489" cy="338554"/>
          </a:xfrm>
          <a:prstGeom prst="rect">
            <a:avLst/>
          </a:prstGeom>
          <a:noFill/>
        </p:spPr>
        <p:txBody>
          <a:bodyPr wrap="none" rtlCol="0">
            <a:spAutoFit/>
          </a:bodyPr>
          <a:lstStyle/>
          <a:p>
            <a:r>
              <a:rPr lang="en-US" sz="1600" dirty="0" smtClean="0">
                <a:solidFill>
                  <a:srgbClr val="FFFFFF"/>
                </a:solidFill>
              </a:rPr>
              <a:t>*Measured NMHC: propane, n-butane, </a:t>
            </a:r>
            <a:r>
              <a:rPr lang="en-US" sz="1600" dirty="0" err="1" smtClean="0">
                <a:solidFill>
                  <a:srgbClr val="FFFFFF"/>
                </a:solidFill>
              </a:rPr>
              <a:t>i</a:t>
            </a:r>
            <a:r>
              <a:rPr lang="en-US" sz="1600" dirty="0" smtClean="0">
                <a:solidFill>
                  <a:srgbClr val="FFFFFF"/>
                </a:solidFill>
              </a:rPr>
              <a:t>-pentane, n-pentane, benzene</a:t>
            </a:r>
            <a:endParaRPr lang="en-US" sz="1600" dirty="0">
              <a:solidFill>
                <a:srgbClr val="FFFFFF"/>
              </a:solidFill>
            </a:endParaRPr>
          </a:p>
        </p:txBody>
      </p:sp>
    </p:spTree>
    <p:extLst>
      <p:ext uri="{BB962C8B-B14F-4D97-AF65-F5344CB8AC3E}">
        <p14:creationId xmlns:p14="http://schemas.microsoft.com/office/powerpoint/2010/main" val="2690667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4994468" y="1743994"/>
            <a:ext cx="3927804" cy="3387181"/>
            <a:chOff x="1588745" y="1564305"/>
            <a:chExt cx="6003802" cy="5255964"/>
          </a:xfrm>
        </p:grpSpPr>
        <p:pic>
          <p:nvPicPr>
            <p:cNvPr id="3" name="Picture 2"/>
            <p:cNvPicPr/>
            <p:nvPr/>
          </p:nvPicPr>
          <p:blipFill>
            <a:blip r:embed="rId2" cstate="email">
              <a:extLst>
                <a:ext uri="{28A0092B-C50C-407E-A947-70E740481C1C}">
                  <a14:useLocalDpi xmlns:a14="http://schemas.microsoft.com/office/drawing/2010/main" val="0"/>
                </a:ext>
              </a:extLst>
            </a:blip>
            <a:stretch>
              <a:fillRect/>
            </a:stretch>
          </p:blipFill>
          <p:spPr>
            <a:xfrm>
              <a:off x="1588745" y="1564305"/>
              <a:ext cx="6003802" cy="5255964"/>
            </a:xfrm>
            <a:prstGeom prst="rect">
              <a:avLst/>
            </a:prstGeom>
          </p:spPr>
        </p:pic>
        <p:sp>
          <p:nvSpPr>
            <p:cNvPr id="5" name="Rectangle 4"/>
            <p:cNvSpPr/>
            <p:nvPr/>
          </p:nvSpPr>
          <p:spPr>
            <a:xfrm>
              <a:off x="5138596" y="5708309"/>
              <a:ext cx="1445230" cy="2043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1862702" y="5566478"/>
            <a:ext cx="2125517" cy="369332"/>
          </a:xfrm>
          <a:prstGeom prst="rect">
            <a:avLst/>
          </a:prstGeom>
          <a:solidFill>
            <a:schemeClr val="bg1"/>
          </a:solidFill>
        </p:spPr>
        <p:txBody>
          <a:bodyPr wrap="none" rtlCol="0">
            <a:spAutoFit/>
          </a:bodyPr>
          <a:lstStyle/>
          <a:p>
            <a:r>
              <a:rPr lang="en-US" i="1" dirty="0" err="1" smtClean="0">
                <a:solidFill>
                  <a:schemeClr val="tx2"/>
                </a:solidFill>
              </a:rPr>
              <a:t>Pétron</a:t>
            </a:r>
            <a:r>
              <a:rPr lang="en-US" i="1" dirty="0" smtClean="0">
                <a:solidFill>
                  <a:schemeClr val="tx2"/>
                </a:solidFill>
              </a:rPr>
              <a:t> et al., 2014</a:t>
            </a:r>
            <a:endParaRPr lang="en-US" i="1" dirty="0">
              <a:solidFill>
                <a:schemeClr val="tx2"/>
              </a:solidFill>
            </a:endParaRPr>
          </a:p>
        </p:txBody>
      </p:sp>
      <p:sp>
        <p:nvSpPr>
          <p:cNvPr id="9" name="Title 1"/>
          <p:cNvSpPr>
            <a:spLocks noGrp="1"/>
          </p:cNvSpPr>
          <p:nvPr>
            <p:ph type="title"/>
          </p:nvPr>
        </p:nvSpPr>
        <p:spPr>
          <a:xfrm>
            <a:off x="0" y="380804"/>
            <a:ext cx="8913813" cy="914400"/>
          </a:xfrm>
        </p:spPr>
        <p:txBody>
          <a:bodyPr/>
          <a:lstStyle/>
          <a:p>
            <a:r>
              <a:rPr lang="en-US" dirty="0" smtClean="0">
                <a:solidFill>
                  <a:schemeClr val="tx1">
                    <a:lumMod val="75000"/>
                    <a:lumOff val="25000"/>
                  </a:schemeClr>
                </a:solidFill>
              </a:rPr>
              <a:t>Denver-Julesburg Basin</a:t>
            </a:r>
            <a:endParaRPr lang="en-US" dirty="0">
              <a:solidFill>
                <a:schemeClr val="tx1">
                  <a:lumMod val="75000"/>
                  <a:lumOff val="25000"/>
                </a:schemeClr>
              </a:solidFill>
            </a:endParaRPr>
          </a:p>
        </p:txBody>
      </p:sp>
      <p:pic>
        <p:nvPicPr>
          <p:cNvPr id="10" name="Picture 9" descr="DJB.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523902"/>
            <a:ext cx="5216196" cy="3955446"/>
          </a:xfrm>
          <a:prstGeom prst="rect">
            <a:avLst/>
          </a:prstGeom>
        </p:spPr>
      </p:pic>
      <p:sp>
        <p:nvSpPr>
          <p:cNvPr id="11" name="TextBox 10"/>
          <p:cNvSpPr txBox="1"/>
          <p:nvPr/>
        </p:nvSpPr>
        <p:spPr>
          <a:xfrm rot="16200000">
            <a:off x="3466088" y="3211863"/>
            <a:ext cx="3305071" cy="369332"/>
          </a:xfrm>
          <a:prstGeom prst="rect">
            <a:avLst/>
          </a:prstGeom>
          <a:solidFill>
            <a:srgbClr val="FFFFFF"/>
          </a:solidFill>
        </p:spPr>
        <p:txBody>
          <a:bodyPr wrap="square" rtlCol="0">
            <a:spAutoFit/>
          </a:bodyPr>
          <a:lstStyle/>
          <a:p>
            <a:r>
              <a:rPr lang="en-US" dirty="0" smtClean="0"/>
              <a:t>Methane Enhancement (ppb)</a:t>
            </a:r>
            <a:endParaRPr lang="en-US" dirty="0"/>
          </a:p>
        </p:txBody>
      </p:sp>
      <p:sp>
        <p:nvSpPr>
          <p:cNvPr id="12" name="TextBox 11"/>
          <p:cNvSpPr txBox="1"/>
          <p:nvPr/>
        </p:nvSpPr>
        <p:spPr>
          <a:xfrm>
            <a:off x="5572698" y="4958728"/>
            <a:ext cx="3430917" cy="369332"/>
          </a:xfrm>
          <a:prstGeom prst="rect">
            <a:avLst/>
          </a:prstGeom>
          <a:solidFill>
            <a:srgbClr val="FFFFFF"/>
          </a:solidFill>
        </p:spPr>
        <p:txBody>
          <a:bodyPr wrap="square" rtlCol="0">
            <a:spAutoFit/>
          </a:bodyPr>
          <a:lstStyle/>
          <a:p>
            <a:r>
              <a:rPr lang="en-US" dirty="0" smtClean="0"/>
              <a:t>Propane Enhancement (ppb)</a:t>
            </a:r>
            <a:endParaRPr lang="en-US" dirty="0"/>
          </a:p>
        </p:txBody>
      </p:sp>
    </p:spTree>
    <p:extLst>
      <p:ext uri="{BB962C8B-B14F-4D97-AF65-F5344CB8AC3E}">
        <p14:creationId xmlns:p14="http://schemas.microsoft.com/office/powerpoint/2010/main" val="3723020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22"/>
            <a:ext cx="8229600" cy="1524000"/>
          </a:xfrm>
        </p:spPr>
        <p:txBody>
          <a:bodyPr>
            <a:normAutofit/>
          </a:bodyPr>
          <a:lstStyle/>
          <a:p>
            <a:r>
              <a:rPr lang="en-US" sz="3200" dirty="0" smtClean="0"/>
              <a:t>NOAA Cooperative Global Air Sampling Network - Greenhouse Gases</a:t>
            </a:r>
            <a:endParaRPr lang="en-US" sz="3200" dirty="0"/>
          </a:p>
        </p:txBody>
      </p:sp>
      <p:pic>
        <p:nvPicPr>
          <p:cNvPr id="5122" name="Picture 2" descr="http://www.esrl.noaa.gov/gmd/obop/mlo/programs/esrl/ccg/img/img_ccggmap.jpg"/>
          <p:cNvPicPr>
            <a:picLocks noChangeAspect="1" noChangeArrowheads="1"/>
          </p:cNvPicPr>
          <p:nvPr/>
        </p:nvPicPr>
        <p:blipFill>
          <a:blip r:embed="rId3" cstate="print"/>
          <a:srcRect/>
          <a:stretch>
            <a:fillRect/>
          </a:stretch>
        </p:blipFill>
        <p:spPr bwMode="auto">
          <a:xfrm>
            <a:off x="58756" y="1569906"/>
            <a:ext cx="6418987" cy="5145220"/>
          </a:xfrm>
          <a:prstGeom prst="rect">
            <a:avLst/>
          </a:prstGeom>
          <a:noFill/>
        </p:spPr>
      </p:pic>
      <p:sp>
        <p:nvSpPr>
          <p:cNvPr id="4" name="Rectangle 3"/>
          <p:cNvSpPr/>
          <p:nvPr/>
        </p:nvSpPr>
        <p:spPr>
          <a:xfrm>
            <a:off x="838200" y="1538923"/>
            <a:ext cx="5234686" cy="369332"/>
          </a:xfrm>
          <a:prstGeom prst="rect">
            <a:avLst/>
          </a:prstGeom>
          <a:solidFill>
            <a:schemeClr val="bg1"/>
          </a:solidFill>
        </p:spPr>
        <p:txBody>
          <a:bodyPr wrap="square">
            <a:spAutoFit/>
          </a:bodyPr>
          <a:lstStyle/>
          <a:p>
            <a:r>
              <a:rPr lang="en-US" dirty="0" smtClean="0">
                <a:solidFill>
                  <a:srgbClr val="FF0000"/>
                </a:solidFill>
              </a:rPr>
              <a:t>http://www.esrl.noaa.gov/gmd/ccgg/flask.html</a:t>
            </a:r>
            <a:endParaRPr lang="en-US" dirty="0">
              <a:solidFill>
                <a:srgbClr val="FF0000"/>
              </a:solidFill>
            </a:endParaRPr>
          </a:p>
        </p:txBody>
      </p:sp>
      <p:sp>
        <p:nvSpPr>
          <p:cNvPr id="5" name="TextBox 4"/>
          <p:cNvSpPr txBox="1"/>
          <p:nvPr/>
        </p:nvSpPr>
        <p:spPr>
          <a:xfrm>
            <a:off x="6605096" y="3739277"/>
            <a:ext cx="2438400" cy="2308324"/>
          </a:xfrm>
          <a:prstGeom prst="rect">
            <a:avLst/>
          </a:prstGeom>
          <a:noFill/>
        </p:spPr>
        <p:txBody>
          <a:bodyPr wrap="square" rtlCol="0">
            <a:spAutoFit/>
          </a:bodyPr>
          <a:lstStyle/>
          <a:p>
            <a:r>
              <a:rPr lang="en-US" dirty="0" smtClean="0">
                <a:solidFill>
                  <a:schemeClr val="accent3">
                    <a:lumMod val="60000"/>
                    <a:lumOff val="40000"/>
                  </a:schemeClr>
                </a:solidFill>
              </a:rPr>
              <a:t>GHGs (including methane) are measured in weekly air samples collected around the globe.</a:t>
            </a:r>
          </a:p>
          <a:p>
            <a:endParaRPr lang="en-US" dirty="0">
              <a:solidFill>
                <a:schemeClr val="accent3">
                  <a:lumMod val="60000"/>
                  <a:lumOff val="40000"/>
                </a:schemeClr>
              </a:solidFill>
            </a:endParaRPr>
          </a:p>
          <a:p>
            <a:r>
              <a:rPr lang="en-US" dirty="0" smtClean="0">
                <a:solidFill>
                  <a:schemeClr val="accent3">
                    <a:lumMod val="60000"/>
                    <a:lumOff val="40000"/>
                  </a:schemeClr>
                </a:solidFill>
              </a:rPr>
              <a:t>Data is free and available online at:</a:t>
            </a:r>
            <a:endParaRPr lang="en-US" dirty="0">
              <a:solidFill>
                <a:schemeClr val="accent3">
                  <a:lumMod val="60000"/>
                  <a:lumOff val="40000"/>
                </a:schemeClr>
              </a:solidFill>
            </a:endParaRPr>
          </a:p>
        </p:txBody>
      </p:sp>
      <p:sp>
        <p:nvSpPr>
          <p:cNvPr id="6" name="TextBox 5"/>
          <p:cNvSpPr txBox="1"/>
          <p:nvPr/>
        </p:nvSpPr>
        <p:spPr>
          <a:xfrm>
            <a:off x="4038600" y="6324600"/>
            <a:ext cx="5004896" cy="369332"/>
          </a:xfrm>
          <a:prstGeom prst="rect">
            <a:avLst/>
          </a:prstGeom>
          <a:solidFill>
            <a:schemeClr val="bg1"/>
          </a:solidFill>
        </p:spPr>
        <p:txBody>
          <a:bodyPr wrap="none" rtlCol="0">
            <a:spAutoFit/>
          </a:bodyPr>
          <a:lstStyle/>
          <a:p>
            <a:r>
              <a:rPr lang="en-US" b="1" dirty="0" smtClean="0">
                <a:solidFill>
                  <a:srgbClr val="FF0000"/>
                </a:solidFill>
              </a:rPr>
              <a:t>http://www.esrl.noaa.gov/gmd/dv/data/</a:t>
            </a:r>
            <a:endParaRPr lang="en-US" dirty="0"/>
          </a:p>
        </p:txBody>
      </p:sp>
      <p:pic>
        <p:nvPicPr>
          <p:cNvPr id="7" name="Picture 6" descr="NOAA_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05096" y="1538923"/>
            <a:ext cx="2081704" cy="2090377"/>
          </a:xfrm>
          <a:prstGeom prst="rect">
            <a:avLst/>
          </a:prstGeom>
        </p:spPr>
      </p:pic>
    </p:spTree>
    <p:extLst>
      <p:ext uri="{BB962C8B-B14F-4D97-AF65-F5344CB8AC3E}">
        <p14:creationId xmlns:p14="http://schemas.microsoft.com/office/powerpoint/2010/main" val="884314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Photochemical Ozone (O</a:t>
            </a:r>
            <a:r>
              <a:rPr lang="en-US" baseline="-25000" dirty="0" smtClean="0"/>
              <a:t>3</a:t>
            </a:r>
            <a:r>
              <a:rPr lang="en-US" dirty="0" smtClean="0"/>
              <a:t>) production</a:t>
            </a:r>
            <a:endParaRPr lang="en-US" dirty="0"/>
          </a:p>
        </p:txBody>
      </p:sp>
      <p:sp>
        <p:nvSpPr>
          <p:cNvPr id="3" name="Date Placeholder 2"/>
          <p:cNvSpPr>
            <a:spLocks noGrp="1"/>
          </p:cNvSpPr>
          <p:nvPr>
            <p:ph type="dt" sz="half" idx="10"/>
          </p:nvPr>
        </p:nvSpPr>
        <p:spPr/>
        <p:txBody>
          <a:bodyPr/>
          <a:lstStyle/>
          <a:p>
            <a:fld id="{9AEA322A-5BF4-A44D-86B4-CF88B2F643EC}" type="datetime1">
              <a:rPr lang="en-US" smtClean="0"/>
              <a:t>6/6/2014</a:t>
            </a:fld>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pPr/>
              <a:t>20</a:t>
            </a:fld>
            <a:endParaRPr lang="en-US" dirty="0"/>
          </a:p>
        </p:txBody>
      </p:sp>
      <p:sp>
        <p:nvSpPr>
          <p:cNvPr id="5" name="TextBox 4"/>
          <p:cNvSpPr txBox="1"/>
          <p:nvPr/>
        </p:nvSpPr>
        <p:spPr>
          <a:xfrm>
            <a:off x="180954" y="1516748"/>
            <a:ext cx="8747582" cy="830997"/>
          </a:xfrm>
          <a:prstGeom prst="rect">
            <a:avLst/>
          </a:prstGeom>
          <a:noFill/>
        </p:spPr>
        <p:txBody>
          <a:bodyPr wrap="square" rtlCol="0">
            <a:spAutoFit/>
          </a:bodyPr>
          <a:lstStyle/>
          <a:p>
            <a:r>
              <a:rPr lang="en-US" sz="2400" dirty="0" smtClean="0">
                <a:solidFill>
                  <a:srgbClr val="E0FF85"/>
                </a:solidFill>
              </a:rPr>
              <a:t>Volatile Organic Compounds (VOC)</a:t>
            </a:r>
            <a:r>
              <a:rPr lang="en-US" sz="2400" dirty="0" smtClean="0">
                <a:solidFill>
                  <a:srgbClr val="FFFFFF"/>
                </a:solidFill>
              </a:rPr>
              <a:t>: </a:t>
            </a:r>
          </a:p>
          <a:p>
            <a:r>
              <a:rPr lang="en-US" sz="2400" dirty="0">
                <a:solidFill>
                  <a:srgbClr val="FFFFFF"/>
                </a:solidFill>
              </a:rPr>
              <a:t>	</a:t>
            </a:r>
            <a:r>
              <a:rPr lang="en-US" sz="2400" dirty="0" smtClean="0">
                <a:solidFill>
                  <a:srgbClr val="FFFFFF"/>
                </a:solidFill>
              </a:rPr>
              <a:t>venting, flashing, flaring, fugitive emissions</a:t>
            </a:r>
          </a:p>
        </p:txBody>
      </p:sp>
      <p:grpSp>
        <p:nvGrpSpPr>
          <p:cNvPr id="7" name="Group 6"/>
          <p:cNvGrpSpPr/>
          <p:nvPr/>
        </p:nvGrpSpPr>
        <p:grpSpPr>
          <a:xfrm>
            <a:off x="1075688" y="3094997"/>
            <a:ext cx="5992896" cy="1663339"/>
            <a:chOff x="3505200" y="4812476"/>
            <a:chExt cx="4952806" cy="1374660"/>
          </a:xfrm>
        </p:grpSpPr>
        <p:sp>
          <p:nvSpPr>
            <p:cNvPr id="8" name="TextBox 7"/>
            <p:cNvSpPr txBox="1"/>
            <p:nvPr/>
          </p:nvSpPr>
          <p:spPr>
            <a:xfrm>
              <a:off x="5334000" y="4812476"/>
              <a:ext cx="695131" cy="305233"/>
            </a:xfrm>
            <a:prstGeom prst="rect">
              <a:avLst/>
            </a:prstGeom>
            <a:noFill/>
          </p:spPr>
          <p:txBody>
            <a:bodyPr wrap="square" rtlCol="0">
              <a:spAutoFit/>
            </a:bodyPr>
            <a:lstStyle/>
            <a:p>
              <a:pPr algn="ctr"/>
              <a:r>
                <a:rPr lang="en-US" b="1" dirty="0" smtClean="0">
                  <a:solidFill>
                    <a:schemeClr val="bg1"/>
                  </a:solidFill>
                </a:rPr>
                <a:t>OH</a:t>
              </a:r>
              <a:endParaRPr lang="en-US" b="1" dirty="0">
                <a:solidFill>
                  <a:schemeClr val="bg1"/>
                </a:solidFill>
              </a:endParaRPr>
            </a:p>
          </p:txBody>
        </p:sp>
        <p:sp>
          <p:nvSpPr>
            <p:cNvPr id="9" name="TextBox 8"/>
            <p:cNvSpPr txBox="1"/>
            <p:nvPr/>
          </p:nvSpPr>
          <p:spPr>
            <a:xfrm>
              <a:off x="5334000" y="5688568"/>
              <a:ext cx="695131" cy="305233"/>
            </a:xfrm>
            <a:prstGeom prst="rect">
              <a:avLst/>
            </a:prstGeom>
            <a:noFill/>
          </p:spPr>
          <p:txBody>
            <a:bodyPr wrap="square" rtlCol="0">
              <a:spAutoFit/>
            </a:bodyPr>
            <a:lstStyle/>
            <a:p>
              <a:pPr algn="ctr"/>
              <a:r>
                <a:rPr lang="en-US" b="1" dirty="0" smtClean="0">
                  <a:solidFill>
                    <a:schemeClr val="bg1"/>
                  </a:solidFill>
                </a:rPr>
                <a:t>HO</a:t>
              </a:r>
              <a:r>
                <a:rPr lang="en-US" b="1" baseline="-25000" dirty="0" smtClean="0">
                  <a:solidFill>
                    <a:schemeClr val="bg1"/>
                  </a:solidFill>
                </a:rPr>
                <a:t>2</a:t>
              </a:r>
              <a:endParaRPr lang="en-US" b="1" baseline="-25000" dirty="0">
                <a:solidFill>
                  <a:schemeClr val="bg1"/>
                </a:solidFill>
              </a:endParaRPr>
            </a:p>
          </p:txBody>
        </p:sp>
        <p:sp>
          <p:nvSpPr>
            <p:cNvPr id="10" name="TextBox 9"/>
            <p:cNvSpPr txBox="1"/>
            <p:nvPr/>
          </p:nvSpPr>
          <p:spPr>
            <a:xfrm>
              <a:off x="6591494" y="5688568"/>
              <a:ext cx="695131" cy="305233"/>
            </a:xfrm>
            <a:prstGeom prst="rect">
              <a:avLst/>
            </a:prstGeom>
            <a:noFill/>
          </p:spPr>
          <p:txBody>
            <a:bodyPr wrap="square" rtlCol="0">
              <a:spAutoFit/>
            </a:bodyPr>
            <a:lstStyle/>
            <a:p>
              <a:pPr algn="ctr"/>
              <a:r>
                <a:rPr lang="en-US" b="1" dirty="0" smtClean="0">
                  <a:solidFill>
                    <a:schemeClr val="bg1"/>
                  </a:solidFill>
                </a:rPr>
                <a:t>NO</a:t>
              </a:r>
              <a:endParaRPr lang="en-US" b="1" dirty="0">
                <a:solidFill>
                  <a:schemeClr val="bg1"/>
                </a:solidFill>
              </a:endParaRPr>
            </a:p>
          </p:txBody>
        </p:sp>
        <p:sp>
          <p:nvSpPr>
            <p:cNvPr id="11" name="TextBox 10"/>
            <p:cNvSpPr txBox="1"/>
            <p:nvPr/>
          </p:nvSpPr>
          <p:spPr>
            <a:xfrm>
              <a:off x="6591494" y="4812476"/>
              <a:ext cx="695131" cy="305233"/>
            </a:xfrm>
            <a:prstGeom prst="rect">
              <a:avLst/>
            </a:prstGeom>
            <a:noFill/>
          </p:spPr>
          <p:txBody>
            <a:bodyPr wrap="square" rtlCol="0">
              <a:spAutoFit/>
            </a:bodyPr>
            <a:lstStyle/>
            <a:p>
              <a:pPr algn="ctr"/>
              <a:r>
                <a:rPr lang="en-US" b="1" dirty="0" smtClean="0">
                  <a:solidFill>
                    <a:schemeClr val="bg1"/>
                  </a:solidFill>
                </a:rPr>
                <a:t>NO</a:t>
              </a:r>
              <a:r>
                <a:rPr lang="en-US" b="1" baseline="-25000" dirty="0" smtClean="0">
                  <a:solidFill>
                    <a:schemeClr val="bg1"/>
                  </a:solidFill>
                </a:rPr>
                <a:t>2</a:t>
              </a:r>
              <a:endParaRPr lang="en-US" b="1" baseline="-25000" dirty="0">
                <a:solidFill>
                  <a:schemeClr val="bg1"/>
                </a:solidFill>
              </a:endParaRPr>
            </a:p>
          </p:txBody>
        </p:sp>
        <p:sp>
          <p:nvSpPr>
            <p:cNvPr id="12" name="TextBox 11"/>
            <p:cNvSpPr txBox="1"/>
            <p:nvPr/>
          </p:nvSpPr>
          <p:spPr>
            <a:xfrm>
              <a:off x="7762875" y="5626877"/>
              <a:ext cx="695131" cy="432413"/>
            </a:xfrm>
            <a:prstGeom prst="rect">
              <a:avLst/>
            </a:prstGeom>
            <a:noFill/>
          </p:spPr>
          <p:txBody>
            <a:bodyPr wrap="square" rtlCol="0">
              <a:spAutoFit/>
            </a:bodyPr>
            <a:lstStyle/>
            <a:p>
              <a:pPr algn="ctr"/>
              <a:r>
                <a:rPr lang="en-US" sz="2800" b="1" dirty="0" smtClean="0">
                  <a:solidFill>
                    <a:srgbClr val="FFFFFF"/>
                  </a:solidFill>
                  <a:effectLst>
                    <a:outerShdw blurRad="38100" dist="38100" dir="2700000" algn="tl">
                      <a:srgbClr val="000000">
                        <a:alpha val="43137"/>
                      </a:srgbClr>
                    </a:outerShdw>
                  </a:effectLst>
                </a:rPr>
                <a:t>O</a:t>
              </a:r>
              <a:r>
                <a:rPr lang="en-US" sz="2800" b="1" baseline="-25000" dirty="0" smtClean="0">
                  <a:solidFill>
                    <a:srgbClr val="FFFFFF"/>
                  </a:solidFill>
                  <a:effectLst>
                    <a:outerShdw blurRad="38100" dist="38100" dir="2700000" algn="tl">
                      <a:srgbClr val="000000">
                        <a:alpha val="43137"/>
                      </a:srgbClr>
                    </a:outerShdw>
                  </a:effectLst>
                </a:rPr>
                <a:t>3</a:t>
              </a:r>
              <a:endParaRPr lang="en-US" sz="2800" b="1" baseline="-250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7762875" y="4812476"/>
              <a:ext cx="695131" cy="305233"/>
            </a:xfrm>
            <a:prstGeom prst="rect">
              <a:avLst/>
            </a:prstGeom>
            <a:noFill/>
          </p:spPr>
          <p:txBody>
            <a:bodyPr wrap="square" rtlCol="0">
              <a:spAutoFit/>
            </a:bodyPr>
            <a:lstStyle/>
            <a:p>
              <a:pPr algn="ctr"/>
              <a:r>
                <a:rPr lang="en-US" b="1" dirty="0" smtClean="0">
                  <a:solidFill>
                    <a:schemeClr val="bg1"/>
                  </a:solidFill>
                </a:rPr>
                <a:t>O</a:t>
              </a:r>
              <a:r>
                <a:rPr lang="en-US" b="1" baseline="-25000" dirty="0" smtClean="0">
                  <a:solidFill>
                    <a:schemeClr val="bg1"/>
                  </a:solidFill>
                </a:rPr>
                <a:t>2</a:t>
              </a:r>
              <a:endParaRPr lang="en-US" b="1" baseline="-25000" dirty="0">
                <a:solidFill>
                  <a:schemeClr val="bg1"/>
                </a:solidFill>
              </a:endParaRPr>
            </a:p>
          </p:txBody>
        </p:sp>
        <p:sp>
          <p:nvSpPr>
            <p:cNvPr id="14" name="TextBox 13"/>
            <p:cNvSpPr txBox="1"/>
            <p:nvPr/>
          </p:nvSpPr>
          <p:spPr>
            <a:xfrm>
              <a:off x="3553408" y="4823545"/>
              <a:ext cx="1228531" cy="457849"/>
            </a:xfrm>
            <a:prstGeom prst="rect">
              <a:avLst/>
            </a:prstGeom>
            <a:noFill/>
          </p:spPr>
          <p:txBody>
            <a:bodyPr wrap="square" rtlCol="0">
              <a:spAutoFit/>
            </a:bodyPr>
            <a:lstStyle/>
            <a:p>
              <a:pPr algn="r"/>
              <a:r>
                <a:rPr lang="en-US" b="1" dirty="0" smtClean="0">
                  <a:solidFill>
                    <a:srgbClr val="FFFF00"/>
                  </a:solidFill>
                  <a:effectLst>
                    <a:outerShdw blurRad="38100" dist="38100" dir="2700000" algn="tl">
                      <a:srgbClr val="000000">
                        <a:alpha val="43137"/>
                      </a:srgbClr>
                    </a:outerShdw>
                  </a:effectLst>
                </a:rPr>
                <a:t>VOCs</a:t>
              </a:r>
              <a:r>
                <a:rPr lang="en-US" b="1" dirty="0" smtClean="0">
                  <a:solidFill>
                    <a:srgbClr val="FFFF00"/>
                  </a:solidFill>
                </a:rPr>
                <a:t>, </a:t>
              </a:r>
            </a:p>
            <a:p>
              <a:pPr algn="r"/>
              <a:r>
                <a:rPr lang="en-US" b="1" baseline="-25000" dirty="0" smtClean="0">
                  <a:solidFill>
                    <a:srgbClr val="FFFF00"/>
                  </a:solidFill>
                </a:rPr>
                <a:t>CO, CH4</a:t>
              </a:r>
              <a:endParaRPr lang="en-US" b="1" baseline="-25000" dirty="0">
                <a:solidFill>
                  <a:srgbClr val="FFFF00"/>
                </a:solidFill>
              </a:endParaRPr>
            </a:p>
          </p:txBody>
        </p:sp>
        <p:sp>
          <p:nvSpPr>
            <p:cNvPr id="15" name="TextBox 14"/>
            <p:cNvSpPr txBox="1"/>
            <p:nvPr/>
          </p:nvSpPr>
          <p:spPr>
            <a:xfrm>
              <a:off x="3505200" y="5703851"/>
              <a:ext cx="1276739" cy="483285"/>
            </a:xfrm>
            <a:prstGeom prst="rect">
              <a:avLst/>
            </a:prstGeom>
            <a:noFill/>
          </p:spPr>
          <p:txBody>
            <a:bodyPr wrap="square" rtlCol="0">
              <a:spAutoFit/>
            </a:bodyPr>
            <a:lstStyle/>
            <a:p>
              <a:pPr algn="r"/>
              <a:r>
                <a:rPr lang="en-US" b="1" dirty="0" smtClean="0">
                  <a:solidFill>
                    <a:schemeClr val="bg1"/>
                  </a:solidFill>
                </a:rPr>
                <a:t>OVOCs, </a:t>
              </a:r>
            </a:p>
            <a:p>
              <a:pPr algn="r"/>
              <a:r>
                <a:rPr lang="en-US" sz="1400" b="1" dirty="0" smtClean="0">
                  <a:solidFill>
                    <a:schemeClr val="bg1"/>
                  </a:solidFill>
                </a:rPr>
                <a:t>CO</a:t>
              </a:r>
              <a:r>
                <a:rPr lang="en-US" sz="1400" b="1" baseline="-25000" dirty="0" smtClean="0">
                  <a:solidFill>
                    <a:schemeClr val="bg1"/>
                  </a:solidFill>
                </a:rPr>
                <a:t>2</a:t>
              </a:r>
              <a:r>
                <a:rPr lang="en-US" sz="1400" b="1" dirty="0" smtClean="0">
                  <a:solidFill>
                    <a:schemeClr val="bg1"/>
                  </a:solidFill>
                </a:rPr>
                <a:t>, H</a:t>
              </a:r>
              <a:r>
                <a:rPr lang="en-US" sz="1400" b="1" baseline="-25000" dirty="0" smtClean="0">
                  <a:solidFill>
                    <a:schemeClr val="bg1"/>
                  </a:solidFill>
                </a:rPr>
                <a:t>2</a:t>
              </a:r>
              <a:r>
                <a:rPr lang="en-US" sz="1400" b="1" dirty="0" smtClean="0">
                  <a:solidFill>
                    <a:schemeClr val="bg1"/>
                  </a:solidFill>
                </a:rPr>
                <a:t>O</a:t>
              </a:r>
              <a:endParaRPr lang="en-US" sz="1400" b="1" dirty="0">
                <a:solidFill>
                  <a:schemeClr val="bg1"/>
                </a:solidFill>
              </a:endParaRPr>
            </a:p>
          </p:txBody>
        </p:sp>
        <p:grpSp>
          <p:nvGrpSpPr>
            <p:cNvPr id="16" name="Group 15"/>
            <p:cNvGrpSpPr/>
            <p:nvPr/>
          </p:nvGrpSpPr>
          <p:grpSpPr>
            <a:xfrm>
              <a:off x="4761949" y="4935995"/>
              <a:ext cx="643765" cy="1007604"/>
              <a:chOff x="4761949" y="4935995"/>
              <a:chExt cx="643765" cy="1007604"/>
            </a:xfrm>
          </p:grpSpPr>
          <p:sp>
            <p:nvSpPr>
              <p:cNvPr id="24" name="Curved Left Arrow 23"/>
              <p:cNvSpPr/>
              <p:nvPr/>
            </p:nvSpPr>
            <p:spPr>
              <a:xfrm rot="10800000" flipH="1" flipV="1">
                <a:off x="4761949"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Curved Left Arrow 24"/>
              <p:cNvSpPr/>
              <p:nvPr/>
            </p:nvSpPr>
            <p:spPr>
              <a:xfrm rot="10800000" flipV="1">
                <a:off x="5090838"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7" name="TextBox 16"/>
            <p:cNvSpPr txBox="1"/>
            <p:nvPr/>
          </p:nvSpPr>
          <p:spPr>
            <a:xfrm>
              <a:off x="4667250" y="5276076"/>
              <a:ext cx="533400" cy="228925"/>
            </a:xfrm>
            <a:prstGeom prst="rect">
              <a:avLst/>
            </a:prstGeom>
            <a:noFill/>
          </p:spPr>
          <p:txBody>
            <a:bodyPr wrap="square" rtlCol="0">
              <a:spAutoFit/>
            </a:bodyPr>
            <a:lstStyle/>
            <a:p>
              <a:r>
                <a:rPr lang="en-US" sz="1200" dirty="0" smtClean="0">
                  <a:solidFill>
                    <a:schemeClr val="bg1"/>
                  </a:solidFill>
                </a:rPr>
                <a:t>(O</a:t>
              </a:r>
              <a:r>
                <a:rPr lang="en-US" sz="1200" baseline="-25000" dirty="0" smtClean="0">
                  <a:solidFill>
                    <a:schemeClr val="bg1"/>
                  </a:solidFill>
                </a:rPr>
                <a:t>2</a:t>
              </a:r>
              <a:r>
                <a:rPr lang="en-US" sz="1200" dirty="0" smtClean="0">
                  <a:solidFill>
                    <a:schemeClr val="bg1"/>
                  </a:solidFill>
                </a:rPr>
                <a:t>)</a:t>
              </a:r>
              <a:endParaRPr lang="en-US" sz="1200" dirty="0">
                <a:solidFill>
                  <a:schemeClr val="bg1"/>
                </a:solidFill>
              </a:endParaRPr>
            </a:p>
          </p:txBody>
        </p:sp>
        <p:grpSp>
          <p:nvGrpSpPr>
            <p:cNvPr id="18" name="Group 17"/>
            <p:cNvGrpSpPr/>
            <p:nvPr/>
          </p:nvGrpSpPr>
          <p:grpSpPr>
            <a:xfrm flipV="1">
              <a:off x="5985635" y="4888370"/>
              <a:ext cx="643765" cy="1007604"/>
              <a:chOff x="4761949" y="4935995"/>
              <a:chExt cx="643765" cy="1007604"/>
            </a:xfrm>
          </p:grpSpPr>
          <p:sp>
            <p:nvSpPr>
              <p:cNvPr id="22" name="Curved Left Arrow 21"/>
              <p:cNvSpPr/>
              <p:nvPr/>
            </p:nvSpPr>
            <p:spPr>
              <a:xfrm rot="10800000" flipH="1" flipV="1">
                <a:off x="4761949"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Curved Left Arrow 22"/>
              <p:cNvSpPr/>
              <p:nvPr/>
            </p:nvSpPr>
            <p:spPr>
              <a:xfrm rot="10800000" flipV="1">
                <a:off x="5090838"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9" name="Group 18"/>
            <p:cNvGrpSpPr/>
            <p:nvPr/>
          </p:nvGrpSpPr>
          <p:grpSpPr>
            <a:xfrm>
              <a:off x="7239000" y="4935995"/>
              <a:ext cx="643765" cy="1007604"/>
              <a:chOff x="4761949" y="4935995"/>
              <a:chExt cx="643765" cy="1007604"/>
            </a:xfrm>
          </p:grpSpPr>
          <p:sp>
            <p:nvSpPr>
              <p:cNvPr id="20" name="Curved Left Arrow 19"/>
              <p:cNvSpPr/>
              <p:nvPr/>
            </p:nvSpPr>
            <p:spPr>
              <a:xfrm rot="10800000" flipH="1" flipV="1">
                <a:off x="4761949"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Curved Left Arrow 20"/>
              <p:cNvSpPr/>
              <p:nvPr/>
            </p:nvSpPr>
            <p:spPr>
              <a:xfrm rot="10800000" flipV="1">
                <a:off x="5090838"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sp>
        <p:nvSpPr>
          <p:cNvPr id="26" name="TextBox 25"/>
          <p:cNvSpPr txBox="1"/>
          <p:nvPr/>
        </p:nvSpPr>
        <p:spPr>
          <a:xfrm>
            <a:off x="5190488" y="3679876"/>
            <a:ext cx="950214" cy="276999"/>
          </a:xfrm>
          <a:prstGeom prst="rect">
            <a:avLst/>
          </a:prstGeom>
          <a:noFill/>
        </p:spPr>
        <p:txBody>
          <a:bodyPr wrap="square" rtlCol="0">
            <a:spAutoFit/>
          </a:bodyPr>
          <a:lstStyle/>
          <a:p>
            <a:r>
              <a:rPr lang="en-US" sz="1200" dirty="0" smtClean="0">
                <a:solidFill>
                  <a:srgbClr val="FF0000"/>
                </a:solidFill>
              </a:rPr>
              <a:t>Sunlight</a:t>
            </a:r>
            <a:endParaRPr lang="en-US" sz="1200" dirty="0">
              <a:solidFill>
                <a:srgbClr val="FF0000"/>
              </a:solidFill>
            </a:endParaRPr>
          </a:p>
        </p:txBody>
      </p:sp>
      <p:sp>
        <p:nvSpPr>
          <p:cNvPr id="27" name="Rectangle 26"/>
          <p:cNvSpPr/>
          <p:nvPr/>
        </p:nvSpPr>
        <p:spPr>
          <a:xfrm>
            <a:off x="1514704" y="3011340"/>
            <a:ext cx="2493818" cy="679846"/>
          </a:xfrm>
          <a:prstGeom prst="rect">
            <a:avLst/>
          </a:prstGeom>
          <a:noFill/>
          <a:ln w="28575">
            <a:solidFill>
              <a:schemeClr val="accent4">
                <a:lumMod val="20000"/>
                <a:lumOff val="8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20000"/>
                  <a:lumOff val="80000"/>
                </a:schemeClr>
              </a:solidFill>
            </a:endParaRPr>
          </a:p>
        </p:txBody>
      </p:sp>
      <p:sp>
        <p:nvSpPr>
          <p:cNvPr id="30" name="TextBox 29"/>
          <p:cNvSpPr txBox="1"/>
          <p:nvPr/>
        </p:nvSpPr>
        <p:spPr>
          <a:xfrm rot="16200000">
            <a:off x="7760747" y="4791208"/>
            <a:ext cx="2195004" cy="338554"/>
          </a:xfrm>
          <a:prstGeom prst="rect">
            <a:avLst/>
          </a:prstGeom>
          <a:noFill/>
        </p:spPr>
        <p:txBody>
          <a:bodyPr wrap="none" rtlCol="0">
            <a:spAutoFit/>
          </a:bodyPr>
          <a:lstStyle/>
          <a:p>
            <a:r>
              <a:rPr lang="en-US" sz="1600" i="1" dirty="0" smtClean="0">
                <a:solidFill>
                  <a:srgbClr val="FFF1CC"/>
                </a:solidFill>
              </a:rPr>
              <a:t>Slide: Jessica Gilman</a:t>
            </a:r>
            <a:endParaRPr lang="en-US" sz="1600" i="1" dirty="0">
              <a:solidFill>
                <a:srgbClr val="FFF1CC"/>
              </a:solidFill>
            </a:endParaRPr>
          </a:p>
        </p:txBody>
      </p:sp>
    </p:spTree>
    <p:extLst>
      <p:ext uri="{BB962C8B-B14F-4D97-AF65-F5344CB8AC3E}">
        <p14:creationId xmlns:p14="http://schemas.microsoft.com/office/powerpoint/2010/main" val="4003019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Photochemical Ozone (O</a:t>
            </a:r>
            <a:r>
              <a:rPr lang="en-US" baseline="-25000" dirty="0" smtClean="0"/>
              <a:t>3</a:t>
            </a:r>
            <a:r>
              <a:rPr lang="en-US" dirty="0" smtClean="0"/>
              <a:t>) production</a:t>
            </a:r>
            <a:endParaRPr lang="en-US" dirty="0"/>
          </a:p>
        </p:txBody>
      </p:sp>
      <p:sp>
        <p:nvSpPr>
          <p:cNvPr id="3" name="Date Placeholder 2"/>
          <p:cNvSpPr>
            <a:spLocks noGrp="1"/>
          </p:cNvSpPr>
          <p:nvPr>
            <p:ph type="dt" sz="half" idx="10"/>
          </p:nvPr>
        </p:nvSpPr>
        <p:spPr/>
        <p:txBody>
          <a:bodyPr/>
          <a:lstStyle/>
          <a:p>
            <a:fld id="{9AEA322A-5BF4-A44D-86B4-CF88B2F643EC}" type="datetime1">
              <a:rPr lang="en-US" smtClean="0"/>
              <a:t>6/6/2014</a:t>
            </a:fld>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pPr/>
              <a:t>21</a:t>
            </a:fld>
            <a:endParaRPr lang="en-US" dirty="0"/>
          </a:p>
        </p:txBody>
      </p:sp>
      <p:sp>
        <p:nvSpPr>
          <p:cNvPr id="5" name="TextBox 4"/>
          <p:cNvSpPr txBox="1"/>
          <p:nvPr/>
        </p:nvSpPr>
        <p:spPr>
          <a:xfrm>
            <a:off x="180954" y="1516748"/>
            <a:ext cx="8747582" cy="830997"/>
          </a:xfrm>
          <a:prstGeom prst="rect">
            <a:avLst/>
          </a:prstGeom>
          <a:noFill/>
        </p:spPr>
        <p:txBody>
          <a:bodyPr wrap="square" rtlCol="0">
            <a:spAutoFit/>
          </a:bodyPr>
          <a:lstStyle/>
          <a:p>
            <a:r>
              <a:rPr lang="en-US" sz="2400" dirty="0" smtClean="0">
                <a:solidFill>
                  <a:srgbClr val="E0FF85"/>
                </a:solidFill>
              </a:rPr>
              <a:t>Nitrogen </a:t>
            </a:r>
            <a:r>
              <a:rPr lang="en-US" sz="2400" dirty="0">
                <a:solidFill>
                  <a:srgbClr val="E0FF85"/>
                </a:solidFill>
              </a:rPr>
              <a:t>Oxides (</a:t>
            </a:r>
            <a:r>
              <a:rPr lang="en-US" sz="2400" dirty="0" err="1" smtClean="0">
                <a:solidFill>
                  <a:srgbClr val="E0FF85"/>
                </a:solidFill>
              </a:rPr>
              <a:t>NO</a:t>
            </a:r>
            <a:r>
              <a:rPr lang="en-US" sz="2400" baseline="-25000" dirty="0" err="1" smtClean="0">
                <a:solidFill>
                  <a:srgbClr val="E0FF85"/>
                </a:solidFill>
              </a:rPr>
              <a:t>x</a:t>
            </a:r>
            <a:r>
              <a:rPr lang="en-US" sz="2400" dirty="0" smtClean="0">
                <a:solidFill>
                  <a:srgbClr val="E0FF85"/>
                </a:solidFill>
              </a:rPr>
              <a:t>=NO + NO</a:t>
            </a:r>
            <a:r>
              <a:rPr lang="en-US" sz="2400" baseline="-25000" dirty="0" smtClean="0">
                <a:solidFill>
                  <a:srgbClr val="E0FF85"/>
                </a:solidFill>
              </a:rPr>
              <a:t>2</a:t>
            </a:r>
            <a:r>
              <a:rPr lang="en-US" sz="2400" dirty="0" smtClean="0">
                <a:solidFill>
                  <a:srgbClr val="E0FF85"/>
                </a:solidFill>
              </a:rPr>
              <a:t>)</a:t>
            </a:r>
            <a:r>
              <a:rPr lang="en-US" sz="2400" dirty="0" smtClean="0">
                <a:solidFill>
                  <a:srgbClr val="FFFFFF"/>
                </a:solidFill>
              </a:rPr>
              <a:t>:</a:t>
            </a:r>
          </a:p>
          <a:p>
            <a:r>
              <a:rPr lang="en-US" sz="2400" dirty="0">
                <a:solidFill>
                  <a:srgbClr val="FFFFFF"/>
                </a:solidFill>
              </a:rPr>
              <a:t>	</a:t>
            </a:r>
            <a:r>
              <a:rPr lang="en-US" sz="2400" dirty="0" smtClean="0">
                <a:solidFill>
                  <a:srgbClr val="FFFFFF"/>
                </a:solidFill>
              </a:rPr>
              <a:t> engine exhaust, drill rigs, compressor engines </a:t>
            </a:r>
          </a:p>
        </p:txBody>
      </p:sp>
      <p:grpSp>
        <p:nvGrpSpPr>
          <p:cNvPr id="7" name="Group 6"/>
          <p:cNvGrpSpPr/>
          <p:nvPr/>
        </p:nvGrpSpPr>
        <p:grpSpPr>
          <a:xfrm>
            <a:off x="1075688" y="3094997"/>
            <a:ext cx="5992896" cy="1663339"/>
            <a:chOff x="3505200" y="4812476"/>
            <a:chExt cx="4952806" cy="1374660"/>
          </a:xfrm>
        </p:grpSpPr>
        <p:sp>
          <p:nvSpPr>
            <p:cNvPr id="8" name="TextBox 7"/>
            <p:cNvSpPr txBox="1"/>
            <p:nvPr/>
          </p:nvSpPr>
          <p:spPr>
            <a:xfrm>
              <a:off x="5334000" y="4812476"/>
              <a:ext cx="695131" cy="305233"/>
            </a:xfrm>
            <a:prstGeom prst="rect">
              <a:avLst/>
            </a:prstGeom>
            <a:noFill/>
          </p:spPr>
          <p:txBody>
            <a:bodyPr wrap="square" rtlCol="0">
              <a:spAutoFit/>
            </a:bodyPr>
            <a:lstStyle/>
            <a:p>
              <a:pPr algn="ctr"/>
              <a:r>
                <a:rPr lang="en-US" b="1" dirty="0" smtClean="0">
                  <a:solidFill>
                    <a:schemeClr val="bg1"/>
                  </a:solidFill>
                </a:rPr>
                <a:t>OH</a:t>
              </a:r>
              <a:endParaRPr lang="en-US" b="1" dirty="0">
                <a:solidFill>
                  <a:schemeClr val="bg1"/>
                </a:solidFill>
              </a:endParaRPr>
            </a:p>
          </p:txBody>
        </p:sp>
        <p:sp>
          <p:nvSpPr>
            <p:cNvPr id="9" name="TextBox 8"/>
            <p:cNvSpPr txBox="1"/>
            <p:nvPr/>
          </p:nvSpPr>
          <p:spPr>
            <a:xfrm>
              <a:off x="5334000" y="5688568"/>
              <a:ext cx="695131" cy="305233"/>
            </a:xfrm>
            <a:prstGeom prst="rect">
              <a:avLst/>
            </a:prstGeom>
            <a:noFill/>
          </p:spPr>
          <p:txBody>
            <a:bodyPr wrap="square" rtlCol="0">
              <a:spAutoFit/>
            </a:bodyPr>
            <a:lstStyle/>
            <a:p>
              <a:pPr algn="ctr"/>
              <a:r>
                <a:rPr lang="en-US" b="1" dirty="0" smtClean="0">
                  <a:solidFill>
                    <a:schemeClr val="bg1"/>
                  </a:solidFill>
                </a:rPr>
                <a:t>HO</a:t>
              </a:r>
              <a:r>
                <a:rPr lang="en-US" b="1" baseline="-25000" dirty="0" smtClean="0">
                  <a:solidFill>
                    <a:schemeClr val="bg1"/>
                  </a:solidFill>
                </a:rPr>
                <a:t>2</a:t>
              </a:r>
              <a:endParaRPr lang="en-US" b="1" baseline="-25000" dirty="0">
                <a:solidFill>
                  <a:schemeClr val="bg1"/>
                </a:solidFill>
              </a:endParaRPr>
            </a:p>
          </p:txBody>
        </p:sp>
        <p:sp>
          <p:nvSpPr>
            <p:cNvPr id="10" name="TextBox 9"/>
            <p:cNvSpPr txBox="1"/>
            <p:nvPr/>
          </p:nvSpPr>
          <p:spPr>
            <a:xfrm>
              <a:off x="6591494" y="5688568"/>
              <a:ext cx="695131" cy="305233"/>
            </a:xfrm>
            <a:prstGeom prst="rect">
              <a:avLst/>
            </a:prstGeom>
            <a:noFill/>
          </p:spPr>
          <p:txBody>
            <a:bodyPr wrap="square" rtlCol="0">
              <a:spAutoFit/>
            </a:bodyPr>
            <a:lstStyle/>
            <a:p>
              <a:pPr algn="ctr"/>
              <a:r>
                <a:rPr lang="en-US" b="1" dirty="0" smtClean="0">
                  <a:solidFill>
                    <a:schemeClr val="bg1"/>
                  </a:solidFill>
                </a:rPr>
                <a:t>NO</a:t>
              </a:r>
              <a:endParaRPr lang="en-US" b="1" dirty="0">
                <a:solidFill>
                  <a:schemeClr val="bg1"/>
                </a:solidFill>
              </a:endParaRPr>
            </a:p>
          </p:txBody>
        </p:sp>
        <p:sp>
          <p:nvSpPr>
            <p:cNvPr id="11" name="TextBox 10"/>
            <p:cNvSpPr txBox="1"/>
            <p:nvPr/>
          </p:nvSpPr>
          <p:spPr>
            <a:xfrm>
              <a:off x="6591494" y="4812476"/>
              <a:ext cx="695131" cy="305233"/>
            </a:xfrm>
            <a:prstGeom prst="rect">
              <a:avLst/>
            </a:prstGeom>
            <a:noFill/>
          </p:spPr>
          <p:txBody>
            <a:bodyPr wrap="square" rtlCol="0">
              <a:spAutoFit/>
            </a:bodyPr>
            <a:lstStyle/>
            <a:p>
              <a:pPr algn="ctr"/>
              <a:r>
                <a:rPr lang="en-US" b="1" dirty="0" smtClean="0">
                  <a:solidFill>
                    <a:srgbClr val="FFFF00"/>
                  </a:solidFill>
                </a:rPr>
                <a:t>NO</a:t>
              </a:r>
              <a:r>
                <a:rPr lang="en-US" b="1" baseline="-25000" dirty="0" smtClean="0">
                  <a:solidFill>
                    <a:srgbClr val="FFFF00"/>
                  </a:solidFill>
                </a:rPr>
                <a:t>2</a:t>
              </a:r>
              <a:endParaRPr lang="en-US" b="1" baseline="-25000" dirty="0">
                <a:solidFill>
                  <a:srgbClr val="FFFF00"/>
                </a:solidFill>
              </a:endParaRPr>
            </a:p>
          </p:txBody>
        </p:sp>
        <p:sp>
          <p:nvSpPr>
            <p:cNvPr id="12" name="TextBox 11"/>
            <p:cNvSpPr txBox="1"/>
            <p:nvPr/>
          </p:nvSpPr>
          <p:spPr>
            <a:xfrm>
              <a:off x="7762875" y="5626877"/>
              <a:ext cx="695131" cy="432413"/>
            </a:xfrm>
            <a:prstGeom prst="rect">
              <a:avLst/>
            </a:prstGeom>
            <a:noFill/>
          </p:spPr>
          <p:txBody>
            <a:bodyPr wrap="square" rtlCol="0">
              <a:spAutoFit/>
            </a:bodyPr>
            <a:lstStyle/>
            <a:p>
              <a:pPr algn="ctr"/>
              <a:r>
                <a:rPr lang="en-US" sz="2800" b="1" dirty="0" smtClean="0">
                  <a:solidFill>
                    <a:srgbClr val="FFFFFF"/>
                  </a:solidFill>
                  <a:effectLst>
                    <a:outerShdw blurRad="38100" dist="38100" dir="2700000" algn="tl">
                      <a:srgbClr val="000000">
                        <a:alpha val="43137"/>
                      </a:srgbClr>
                    </a:outerShdw>
                  </a:effectLst>
                </a:rPr>
                <a:t>O</a:t>
              </a:r>
              <a:r>
                <a:rPr lang="en-US" sz="2800" b="1" baseline="-25000" dirty="0" smtClean="0">
                  <a:solidFill>
                    <a:srgbClr val="FFFFFF"/>
                  </a:solidFill>
                  <a:effectLst>
                    <a:outerShdw blurRad="38100" dist="38100" dir="2700000" algn="tl">
                      <a:srgbClr val="000000">
                        <a:alpha val="43137"/>
                      </a:srgbClr>
                    </a:outerShdw>
                  </a:effectLst>
                </a:rPr>
                <a:t>3</a:t>
              </a:r>
              <a:endParaRPr lang="en-US" sz="2800" b="1" baseline="-250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7762875" y="4812476"/>
              <a:ext cx="695131" cy="305233"/>
            </a:xfrm>
            <a:prstGeom prst="rect">
              <a:avLst/>
            </a:prstGeom>
            <a:noFill/>
          </p:spPr>
          <p:txBody>
            <a:bodyPr wrap="square" rtlCol="0">
              <a:spAutoFit/>
            </a:bodyPr>
            <a:lstStyle/>
            <a:p>
              <a:pPr algn="ctr"/>
              <a:r>
                <a:rPr lang="en-US" b="1" dirty="0" smtClean="0">
                  <a:solidFill>
                    <a:srgbClr val="FFFF00"/>
                  </a:solidFill>
                </a:rPr>
                <a:t>O</a:t>
              </a:r>
              <a:r>
                <a:rPr lang="en-US" b="1" baseline="-25000" dirty="0" smtClean="0">
                  <a:solidFill>
                    <a:srgbClr val="FFFF00"/>
                  </a:solidFill>
                </a:rPr>
                <a:t>2</a:t>
              </a:r>
              <a:endParaRPr lang="en-US" b="1" baseline="-25000" dirty="0">
                <a:solidFill>
                  <a:srgbClr val="FFFF00"/>
                </a:solidFill>
              </a:endParaRPr>
            </a:p>
          </p:txBody>
        </p:sp>
        <p:sp>
          <p:nvSpPr>
            <p:cNvPr id="14" name="TextBox 13"/>
            <p:cNvSpPr txBox="1"/>
            <p:nvPr/>
          </p:nvSpPr>
          <p:spPr>
            <a:xfrm>
              <a:off x="3553408" y="4823545"/>
              <a:ext cx="1228531" cy="457849"/>
            </a:xfrm>
            <a:prstGeom prst="rect">
              <a:avLst/>
            </a:prstGeom>
            <a:noFill/>
          </p:spPr>
          <p:txBody>
            <a:bodyPr wrap="square" rtlCol="0">
              <a:spAutoFit/>
            </a:bodyPr>
            <a:lstStyle/>
            <a:p>
              <a:pPr algn="r"/>
              <a:r>
                <a:rPr lang="en-US" b="1" dirty="0" smtClean="0">
                  <a:solidFill>
                    <a:schemeClr val="bg1"/>
                  </a:solidFill>
                  <a:effectLst>
                    <a:outerShdw blurRad="38100" dist="38100" dir="2700000" algn="tl">
                      <a:srgbClr val="000000">
                        <a:alpha val="43137"/>
                      </a:srgbClr>
                    </a:outerShdw>
                  </a:effectLst>
                </a:rPr>
                <a:t>VOCs</a:t>
              </a:r>
              <a:r>
                <a:rPr lang="en-US" b="1" dirty="0" smtClean="0">
                  <a:solidFill>
                    <a:schemeClr val="bg1"/>
                  </a:solidFill>
                </a:rPr>
                <a:t>, </a:t>
              </a:r>
            </a:p>
            <a:p>
              <a:pPr algn="r"/>
              <a:r>
                <a:rPr lang="en-US" b="1" baseline="-25000" dirty="0" smtClean="0">
                  <a:solidFill>
                    <a:schemeClr val="bg1"/>
                  </a:solidFill>
                </a:rPr>
                <a:t>CO, CH4</a:t>
              </a:r>
              <a:endParaRPr lang="en-US" b="1" baseline="-25000" dirty="0">
                <a:solidFill>
                  <a:schemeClr val="bg1"/>
                </a:solidFill>
              </a:endParaRPr>
            </a:p>
          </p:txBody>
        </p:sp>
        <p:sp>
          <p:nvSpPr>
            <p:cNvPr id="15" name="TextBox 14"/>
            <p:cNvSpPr txBox="1"/>
            <p:nvPr/>
          </p:nvSpPr>
          <p:spPr>
            <a:xfrm>
              <a:off x="3505200" y="5703851"/>
              <a:ext cx="1276739" cy="483285"/>
            </a:xfrm>
            <a:prstGeom prst="rect">
              <a:avLst/>
            </a:prstGeom>
            <a:noFill/>
          </p:spPr>
          <p:txBody>
            <a:bodyPr wrap="square" rtlCol="0">
              <a:spAutoFit/>
            </a:bodyPr>
            <a:lstStyle/>
            <a:p>
              <a:pPr algn="r"/>
              <a:r>
                <a:rPr lang="en-US" b="1" dirty="0" smtClean="0">
                  <a:solidFill>
                    <a:schemeClr val="bg1"/>
                  </a:solidFill>
                </a:rPr>
                <a:t>OVOCs, </a:t>
              </a:r>
            </a:p>
            <a:p>
              <a:pPr algn="r"/>
              <a:r>
                <a:rPr lang="en-US" sz="1400" b="1" dirty="0" smtClean="0">
                  <a:solidFill>
                    <a:schemeClr val="bg1"/>
                  </a:solidFill>
                </a:rPr>
                <a:t>CO</a:t>
              </a:r>
              <a:r>
                <a:rPr lang="en-US" sz="1400" b="1" baseline="-25000" dirty="0" smtClean="0">
                  <a:solidFill>
                    <a:schemeClr val="bg1"/>
                  </a:solidFill>
                </a:rPr>
                <a:t>2</a:t>
              </a:r>
              <a:r>
                <a:rPr lang="en-US" sz="1400" b="1" dirty="0" smtClean="0">
                  <a:solidFill>
                    <a:schemeClr val="bg1"/>
                  </a:solidFill>
                </a:rPr>
                <a:t>, H</a:t>
              </a:r>
              <a:r>
                <a:rPr lang="en-US" sz="1400" b="1" baseline="-25000" dirty="0" smtClean="0">
                  <a:solidFill>
                    <a:schemeClr val="bg1"/>
                  </a:solidFill>
                </a:rPr>
                <a:t>2</a:t>
              </a:r>
              <a:r>
                <a:rPr lang="en-US" sz="1400" b="1" dirty="0" smtClean="0">
                  <a:solidFill>
                    <a:schemeClr val="bg1"/>
                  </a:solidFill>
                </a:rPr>
                <a:t>O</a:t>
              </a:r>
              <a:endParaRPr lang="en-US" sz="1400" b="1" dirty="0">
                <a:solidFill>
                  <a:schemeClr val="bg1"/>
                </a:solidFill>
              </a:endParaRPr>
            </a:p>
          </p:txBody>
        </p:sp>
        <p:grpSp>
          <p:nvGrpSpPr>
            <p:cNvPr id="16" name="Group 15"/>
            <p:cNvGrpSpPr/>
            <p:nvPr/>
          </p:nvGrpSpPr>
          <p:grpSpPr>
            <a:xfrm>
              <a:off x="4761949" y="4935995"/>
              <a:ext cx="643765" cy="1007604"/>
              <a:chOff x="4761949" y="4935995"/>
              <a:chExt cx="643765" cy="1007604"/>
            </a:xfrm>
          </p:grpSpPr>
          <p:sp>
            <p:nvSpPr>
              <p:cNvPr id="24" name="Curved Left Arrow 23"/>
              <p:cNvSpPr/>
              <p:nvPr/>
            </p:nvSpPr>
            <p:spPr>
              <a:xfrm rot="10800000" flipH="1" flipV="1">
                <a:off x="4761949"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Curved Left Arrow 24"/>
              <p:cNvSpPr/>
              <p:nvPr/>
            </p:nvSpPr>
            <p:spPr>
              <a:xfrm rot="10800000" flipV="1">
                <a:off x="5090838"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7" name="TextBox 16"/>
            <p:cNvSpPr txBox="1"/>
            <p:nvPr/>
          </p:nvSpPr>
          <p:spPr>
            <a:xfrm>
              <a:off x="4667250" y="5276076"/>
              <a:ext cx="533400" cy="228925"/>
            </a:xfrm>
            <a:prstGeom prst="rect">
              <a:avLst/>
            </a:prstGeom>
            <a:noFill/>
          </p:spPr>
          <p:txBody>
            <a:bodyPr wrap="square" rtlCol="0">
              <a:spAutoFit/>
            </a:bodyPr>
            <a:lstStyle/>
            <a:p>
              <a:r>
                <a:rPr lang="en-US" sz="1200" dirty="0" smtClean="0">
                  <a:solidFill>
                    <a:schemeClr val="bg1"/>
                  </a:solidFill>
                </a:rPr>
                <a:t>(O</a:t>
              </a:r>
              <a:r>
                <a:rPr lang="en-US" sz="1200" baseline="-25000" dirty="0" smtClean="0">
                  <a:solidFill>
                    <a:schemeClr val="bg1"/>
                  </a:solidFill>
                </a:rPr>
                <a:t>2</a:t>
              </a:r>
              <a:r>
                <a:rPr lang="en-US" sz="1200" dirty="0" smtClean="0">
                  <a:solidFill>
                    <a:schemeClr val="bg1"/>
                  </a:solidFill>
                </a:rPr>
                <a:t>)</a:t>
              </a:r>
              <a:endParaRPr lang="en-US" sz="1200" dirty="0">
                <a:solidFill>
                  <a:schemeClr val="bg1"/>
                </a:solidFill>
              </a:endParaRPr>
            </a:p>
          </p:txBody>
        </p:sp>
        <p:grpSp>
          <p:nvGrpSpPr>
            <p:cNvPr id="18" name="Group 17"/>
            <p:cNvGrpSpPr/>
            <p:nvPr/>
          </p:nvGrpSpPr>
          <p:grpSpPr>
            <a:xfrm flipV="1">
              <a:off x="5985635" y="4888370"/>
              <a:ext cx="643765" cy="1007604"/>
              <a:chOff x="4761949" y="4935995"/>
              <a:chExt cx="643765" cy="1007604"/>
            </a:xfrm>
          </p:grpSpPr>
          <p:sp>
            <p:nvSpPr>
              <p:cNvPr id="22" name="Curved Left Arrow 21"/>
              <p:cNvSpPr/>
              <p:nvPr/>
            </p:nvSpPr>
            <p:spPr>
              <a:xfrm rot="10800000" flipH="1" flipV="1">
                <a:off x="4761949"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Curved Left Arrow 22"/>
              <p:cNvSpPr/>
              <p:nvPr/>
            </p:nvSpPr>
            <p:spPr>
              <a:xfrm rot="10800000" flipV="1">
                <a:off x="5090838"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9" name="Group 18"/>
            <p:cNvGrpSpPr/>
            <p:nvPr/>
          </p:nvGrpSpPr>
          <p:grpSpPr>
            <a:xfrm>
              <a:off x="7239000" y="4935995"/>
              <a:ext cx="643765" cy="1007604"/>
              <a:chOff x="4761949" y="4935995"/>
              <a:chExt cx="643765" cy="1007604"/>
            </a:xfrm>
          </p:grpSpPr>
          <p:sp>
            <p:nvSpPr>
              <p:cNvPr id="20" name="Curved Left Arrow 19"/>
              <p:cNvSpPr/>
              <p:nvPr/>
            </p:nvSpPr>
            <p:spPr>
              <a:xfrm rot="10800000" flipH="1" flipV="1">
                <a:off x="4761949"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Curved Left Arrow 20"/>
              <p:cNvSpPr/>
              <p:nvPr/>
            </p:nvSpPr>
            <p:spPr>
              <a:xfrm rot="10800000" flipV="1">
                <a:off x="5090838"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sp>
        <p:nvSpPr>
          <p:cNvPr id="26" name="TextBox 25"/>
          <p:cNvSpPr txBox="1"/>
          <p:nvPr/>
        </p:nvSpPr>
        <p:spPr>
          <a:xfrm>
            <a:off x="5190488" y="3679876"/>
            <a:ext cx="950214" cy="276999"/>
          </a:xfrm>
          <a:prstGeom prst="rect">
            <a:avLst/>
          </a:prstGeom>
          <a:noFill/>
        </p:spPr>
        <p:txBody>
          <a:bodyPr wrap="square" rtlCol="0">
            <a:spAutoFit/>
          </a:bodyPr>
          <a:lstStyle/>
          <a:p>
            <a:r>
              <a:rPr lang="en-US" sz="1200" dirty="0" smtClean="0">
                <a:solidFill>
                  <a:srgbClr val="FF0000"/>
                </a:solidFill>
              </a:rPr>
              <a:t>Sunlight</a:t>
            </a:r>
            <a:endParaRPr lang="en-US" sz="1200" dirty="0">
              <a:solidFill>
                <a:srgbClr val="FF0000"/>
              </a:solidFill>
            </a:endParaRPr>
          </a:p>
        </p:txBody>
      </p:sp>
      <p:sp>
        <p:nvSpPr>
          <p:cNvPr id="27" name="Rectangle 26"/>
          <p:cNvSpPr/>
          <p:nvPr/>
        </p:nvSpPr>
        <p:spPr>
          <a:xfrm>
            <a:off x="4727678" y="2976107"/>
            <a:ext cx="2493818" cy="679846"/>
          </a:xfrm>
          <a:prstGeom prst="rect">
            <a:avLst/>
          </a:prstGeom>
          <a:noFill/>
          <a:ln w="28575">
            <a:solidFill>
              <a:srgbClr val="F0FFC2"/>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8" name="TextBox 27"/>
          <p:cNvSpPr txBox="1"/>
          <p:nvPr/>
        </p:nvSpPr>
        <p:spPr>
          <a:xfrm rot="16200000">
            <a:off x="7760747" y="4791208"/>
            <a:ext cx="2195004" cy="338554"/>
          </a:xfrm>
          <a:prstGeom prst="rect">
            <a:avLst/>
          </a:prstGeom>
          <a:noFill/>
        </p:spPr>
        <p:txBody>
          <a:bodyPr wrap="none" rtlCol="0">
            <a:spAutoFit/>
          </a:bodyPr>
          <a:lstStyle/>
          <a:p>
            <a:r>
              <a:rPr lang="en-US" sz="1600" i="1" dirty="0" smtClean="0">
                <a:solidFill>
                  <a:srgbClr val="FFF1CC"/>
                </a:solidFill>
              </a:rPr>
              <a:t>Slide: Jessica Gilman</a:t>
            </a:r>
            <a:endParaRPr lang="en-US" sz="1600" i="1" dirty="0">
              <a:solidFill>
                <a:srgbClr val="FFF1CC"/>
              </a:solidFill>
            </a:endParaRPr>
          </a:p>
        </p:txBody>
      </p:sp>
    </p:spTree>
    <p:extLst>
      <p:ext uri="{BB962C8B-B14F-4D97-AF65-F5344CB8AC3E}">
        <p14:creationId xmlns:p14="http://schemas.microsoft.com/office/powerpoint/2010/main" val="41512537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Photochemical Ozone (O</a:t>
            </a:r>
            <a:r>
              <a:rPr lang="en-US" baseline="-25000" dirty="0" smtClean="0"/>
              <a:t>3</a:t>
            </a:r>
            <a:r>
              <a:rPr lang="en-US" dirty="0" smtClean="0"/>
              <a:t>) production</a:t>
            </a:r>
            <a:endParaRPr lang="en-US" dirty="0"/>
          </a:p>
        </p:txBody>
      </p:sp>
      <p:sp>
        <p:nvSpPr>
          <p:cNvPr id="3" name="Date Placeholder 2"/>
          <p:cNvSpPr>
            <a:spLocks noGrp="1"/>
          </p:cNvSpPr>
          <p:nvPr>
            <p:ph type="dt" sz="half" idx="10"/>
          </p:nvPr>
        </p:nvSpPr>
        <p:spPr/>
        <p:txBody>
          <a:bodyPr/>
          <a:lstStyle/>
          <a:p>
            <a:fld id="{9AEA322A-5BF4-A44D-86B4-CF88B2F643EC}" type="datetime1">
              <a:rPr lang="en-US" smtClean="0"/>
              <a:t>6/6/2014</a:t>
            </a:fld>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pPr/>
              <a:t>22</a:t>
            </a:fld>
            <a:endParaRPr lang="en-US" dirty="0"/>
          </a:p>
        </p:txBody>
      </p:sp>
      <p:sp>
        <p:nvSpPr>
          <p:cNvPr id="5" name="TextBox 4"/>
          <p:cNvSpPr txBox="1"/>
          <p:nvPr/>
        </p:nvSpPr>
        <p:spPr>
          <a:xfrm>
            <a:off x="180954" y="1516748"/>
            <a:ext cx="8747582" cy="523220"/>
          </a:xfrm>
          <a:prstGeom prst="rect">
            <a:avLst/>
          </a:prstGeom>
          <a:noFill/>
        </p:spPr>
        <p:txBody>
          <a:bodyPr wrap="square" rtlCol="0">
            <a:spAutoFit/>
          </a:bodyPr>
          <a:lstStyle/>
          <a:p>
            <a:r>
              <a:rPr lang="en-US" sz="2800" dirty="0" smtClean="0">
                <a:solidFill>
                  <a:srgbClr val="E0FF85"/>
                </a:solidFill>
              </a:rPr>
              <a:t>Sunlight</a:t>
            </a:r>
            <a:r>
              <a:rPr lang="en-US" sz="2800" dirty="0" smtClean="0">
                <a:solidFill>
                  <a:srgbClr val="FFFFFF"/>
                </a:solidFill>
              </a:rPr>
              <a:t>: UV from sunlight to trigger photochemistry</a:t>
            </a:r>
            <a:endParaRPr lang="en-US" sz="2800" dirty="0">
              <a:solidFill>
                <a:srgbClr val="FFFFFF"/>
              </a:solidFill>
            </a:endParaRPr>
          </a:p>
        </p:txBody>
      </p:sp>
      <p:grpSp>
        <p:nvGrpSpPr>
          <p:cNvPr id="7" name="Group 6"/>
          <p:cNvGrpSpPr/>
          <p:nvPr/>
        </p:nvGrpSpPr>
        <p:grpSpPr>
          <a:xfrm>
            <a:off x="1075688" y="3094997"/>
            <a:ext cx="5992896" cy="1663339"/>
            <a:chOff x="3505200" y="4812476"/>
            <a:chExt cx="4952806" cy="1374660"/>
          </a:xfrm>
        </p:grpSpPr>
        <p:sp>
          <p:nvSpPr>
            <p:cNvPr id="8" name="TextBox 7"/>
            <p:cNvSpPr txBox="1"/>
            <p:nvPr/>
          </p:nvSpPr>
          <p:spPr>
            <a:xfrm>
              <a:off x="5334000" y="4812476"/>
              <a:ext cx="695131" cy="305233"/>
            </a:xfrm>
            <a:prstGeom prst="rect">
              <a:avLst/>
            </a:prstGeom>
            <a:noFill/>
          </p:spPr>
          <p:txBody>
            <a:bodyPr wrap="square" rtlCol="0">
              <a:spAutoFit/>
            </a:bodyPr>
            <a:lstStyle/>
            <a:p>
              <a:pPr algn="ctr"/>
              <a:r>
                <a:rPr lang="en-US" b="1" dirty="0" smtClean="0">
                  <a:solidFill>
                    <a:schemeClr val="bg1"/>
                  </a:solidFill>
                </a:rPr>
                <a:t>OH</a:t>
              </a:r>
              <a:endParaRPr lang="en-US" b="1" dirty="0">
                <a:solidFill>
                  <a:schemeClr val="bg1"/>
                </a:solidFill>
              </a:endParaRPr>
            </a:p>
          </p:txBody>
        </p:sp>
        <p:sp>
          <p:nvSpPr>
            <p:cNvPr id="9" name="TextBox 8"/>
            <p:cNvSpPr txBox="1"/>
            <p:nvPr/>
          </p:nvSpPr>
          <p:spPr>
            <a:xfrm>
              <a:off x="5334000" y="5688568"/>
              <a:ext cx="695131" cy="305233"/>
            </a:xfrm>
            <a:prstGeom prst="rect">
              <a:avLst/>
            </a:prstGeom>
            <a:noFill/>
          </p:spPr>
          <p:txBody>
            <a:bodyPr wrap="square" rtlCol="0">
              <a:spAutoFit/>
            </a:bodyPr>
            <a:lstStyle/>
            <a:p>
              <a:pPr algn="ctr"/>
              <a:r>
                <a:rPr lang="en-US" b="1" dirty="0" smtClean="0">
                  <a:solidFill>
                    <a:schemeClr val="bg1"/>
                  </a:solidFill>
                </a:rPr>
                <a:t>HO</a:t>
              </a:r>
              <a:r>
                <a:rPr lang="en-US" b="1" baseline="-25000" dirty="0" smtClean="0">
                  <a:solidFill>
                    <a:schemeClr val="bg1"/>
                  </a:solidFill>
                </a:rPr>
                <a:t>2</a:t>
              </a:r>
              <a:endParaRPr lang="en-US" b="1" baseline="-25000" dirty="0">
                <a:solidFill>
                  <a:schemeClr val="bg1"/>
                </a:solidFill>
              </a:endParaRPr>
            </a:p>
          </p:txBody>
        </p:sp>
        <p:sp>
          <p:nvSpPr>
            <p:cNvPr id="10" name="TextBox 9"/>
            <p:cNvSpPr txBox="1"/>
            <p:nvPr/>
          </p:nvSpPr>
          <p:spPr>
            <a:xfrm>
              <a:off x="6591494" y="5688568"/>
              <a:ext cx="695131" cy="305233"/>
            </a:xfrm>
            <a:prstGeom prst="rect">
              <a:avLst/>
            </a:prstGeom>
            <a:noFill/>
          </p:spPr>
          <p:txBody>
            <a:bodyPr wrap="square" rtlCol="0">
              <a:spAutoFit/>
            </a:bodyPr>
            <a:lstStyle/>
            <a:p>
              <a:pPr algn="ctr"/>
              <a:r>
                <a:rPr lang="en-US" b="1" dirty="0" smtClean="0">
                  <a:solidFill>
                    <a:schemeClr val="bg1"/>
                  </a:solidFill>
                </a:rPr>
                <a:t>NO</a:t>
              </a:r>
              <a:endParaRPr lang="en-US" b="1" dirty="0">
                <a:solidFill>
                  <a:schemeClr val="bg1"/>
                </a:solidFill>
              </a:endParaRPr>
            </a:p>
          </p:txBody>
        </p:sp>
        <p:sp>
          <p:nvSpPr>
            <p:cNvPr id="11" name="TextBox 10"/>
            <p:cNvSpPr txBox="1"/>
            <p:nvPr/>
          </p:nvSpPr>
          <p:spPr>
            <a:xfrm>
              <a:off x="6591494" y="4812476"/>
              <a:ext cx="695131" cy="305233"/>
            </a:xfrm>
            <a:prstGeom prst="rect">
              <a:avLst/>
            </a:prstGeom>
            <a:noFill/>
          </p:spPr>
          <p:txBody>
            <a:bodyPr wrap="square" rtlCol="0">
              <a:spAutoFit/>
            </a:bodyPr>
            <a:lstStyle/>
            <a:p>
              <a:pPr algn="ctr"/>
              <a:r>
                <a:rPr lang="en-US" b="1" dirty="0" smtClean="0">
                  <a:solidFill>
                    <a:schemeClr val="bg1"/>
                  </a:solidFill>
                </a:rPr>
                <a:t>NO</a:t>
              </a:r>
              <a:r>
                <a:rPr lang="en-US" b="1" baseline="-25000" dirty="0" smtClean="0">
                  <a:solidFill>
                    <a:schemeClr val="bg1"/>
                  </a:solidFill>
                </a:rPr>
                <a:t>2</a:t>
              </a:r>
              <a:endParaRPr lang="en-US" b="1" baseline="-25000" dirty="0">
                <a:solidFill>
                  <a:schemeClr val="bg1"/>
                </a:solidFill>
              </a:endParaRPr>
            </a:p>
          </p:txBody>
        </p:sp>
        <p:sp>
          <p:nvSpPr>
            <p:cNvPr id="12" name="TextBox 11"/>
            <p:cNvSpPr txBox="1"/>
            <p:nvPr/>
          </p:nvSpPr>
          <p:spPr>
            <a:xfrm>
              <a:off x="7762875" y="5626877"/>
              <a:ext cx="695131" cy="432413"/>
            </a:xfrm>
            <a:prstGeom prst="rect">
              <a:avLst/>
            </a:prstGeom>
            <a:noFill/>
          </p:spPr>
          <p:txBody>
            <a:bodyPr wrap="square" rtlCol="0">
              <a:spAutoFit/>
            </a:bodyPr>
            <a:lstStyle/>
            <a:p>
              <a:pPr algn="ctr"/>
              <a:r>
                <a:rPr lang="en-US" sz="2800" b="1" dirty="0" smtClean="0">
                  <a:solidFill>
                    <a:srgbClr val="FFFFFF"/>
                  </a:solidFill>
                  <a:effectLst>
                    <a:outerShdw blurRad="38100" dist="38100" dir="2700000" algn="tl">
                      <a:srgbClr val="000000">
                        <a:alpha val="43137"/>
                      </a:srgbClr>
                    </a:outerShdw>
                  </a:effectLst>
                </a:rPr>
                <a:t>O</a:t>
              </a:r>
              <a:r>
                <a:rPr lang="en-US" sz="2800" b="1" baseline="-25000" dirty="0" smtClean="0">
                  <a:solidFill>
                    <a:srgbClr val="FFFFFF"/>
                  </a:solidFill>
                  <a:effectLst>
                    <a:outerShdw blurRad="38100" dist="38100" dir="2700000" algn="tl">
                      <a:srgbClr val="000000">
                        <a:alpha val="43137"/>
                      </a:srgbClr>
                    </a:outerShdw>
                  </a:effectLst>
                </a:rPr>
                <a:t>3</a:t>
              </a:r>
              <a:endParaRPr lang="en-US" sz="2800" b="1" baseline="-250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7762875" y="4812476"/>
              <a:ext cx="695131" cy="305233"/>
            </a:xfrm>
            <a:prstGeom prst="rect">
              <a:avLst/>
            </a:prstGeom>
            <a:noFill/>
          </p:spPr>
          <p:txBody>
            <a:bodyPr wrap="square" rtlCol="0">
              <a:spAutoFit/>
            </a:bodyPr>
            <a:lstStyle/>
            <a:p>
              <a:pPr algn="ctr"/>
              <a:r>
                <a:rPr lang="en-US" b="1" dirty="0" smtClean="0">
                  <a:solidFill>
                    <a:schemeClr val="bg1"/>
                  </a:solidFill>
                </a:rPr>
                <a:t>O</a:t>
              </a:r>
              <a:r>
                <a:rPr lang="en-US" b="1" baseline="-25000" dirty="0" smtClean="0">
                  <a:solidFill>
                    <a:schemeClr val="bg1"/>
                  </a:solidFill>
                </a:rPr>
                <a:t>2</a:t>
              </a:r>
              <a:endParaRPr lang="en-US" b="1" baseline="-25000" dirty="0">
                <a:solidFill>
                  <a:schemeClr val="bg1"/>
                </a:solidFill>
              </a:endParaRPr>
            </a:p>
          </p:txBody>
        </p:sp>
        <p:sp>
          <p:nvSpPr>
            <p:cNvPr id="14" name="TextBox 13"/>
            <p:cNvSpPr txBox="1"/>
            <p:nvPr/>
          </p:nvSpPr>
          <p:spPr>
            <a:xfrm>
              <a:off x="3553408" y="4823545"/>
              <a:ext cx="1228531" cy="457849"/>
            </a:xfrm>
            <a:prstGeom prst="rect">
              <a:avLst/>
            </a:prstGeom>
            <a:noFill/>
          </p:spPr>
          <p:txBody>
            <a:bodyPr wrap="square" rtlCol="0">
              <a:spAutoFit/>
            </a:bodyPr>
            <a:lstStyle/>
            <a:p>
              <a:pPr algn="r"/>
              <a:r>
                <a:rPr lang="en-US" b="1" dirty="0" smtClean="0">
                  <a:solidFill>
                    <a:schemeClr val="bg1"/>
                  </a:solidFill>
                  <a:effectLst>
                    <a:outerShdw blurRad="38100" dist="38100" dir="2700000" algn="tl">
                      <a:srgbClr val="000000">
                        <a:alpha val="43137"/>
                      </a:srgbClr>
                    </a:outerShdw>
                  </a:effectLst>
                </a:rPr>
                <a:t>VOCs</a:t>
              </a:r>
              <a:r>
                <a:rPr lang="en-US" b="1" dirty="0" smtClean="0">
                  <a:solidFill>
                    <a:schemeClr val="bg1"/>
                  </a:solidFill>
                </a:rPr>
                <a:t>, </a:t>
              </a:r>
            </a:p>
            <a:p>
              <a:pPr algn="r"/>
              <a:r>
                <a:rPr lang="en-US" b="1" baseline="-25000" dirty="0" smtClean="0">
                  <a:solidFill>
                    <a:schemeClr val="bg1"/>
                  </a:solidFill>
                </a:rPr>
                <a:t>CO, CH4</a:t>
              </a:r>
              <a:endParaRPr lang="en-US" b="1" baseline="-25000" dirty="0">
                <a:solidFill>
                  <a:schemeClr val="bg1"/>
                </a:solidFill>
              </a:endParaRPr>
            </a:p>
          </p:txBody>
        </p:sp>
        <p:sp>
          <p:nvSpPr>
            <p:cNvPr id="15" name="TextBox 14"/>
            <p:cNvSpPr txBox="1"/>
            <p:nvPr/>
          </p:nvSpPr>
          <p:spPr>
            <a:xfrm>
              <a:off x="3505200" y="5703851"/>
              <a:ext cx="1276739" cy="483285"/>
            </a:xfrm>
            <a:prstGeom prst="rect">
              <a:avLst/>
            </a:prstGeom>
            <a:noFill/>
          </p:spPr>
          <p:txBody>
            <a:bodyPr wrap="square" rtlCol="0">
              <a:spAutoFit/>
            </a:bodyPr>
            <a:lstStyle/>
            <a:p>
              <a:pPr algn="r"/>
              <a:r>
                <a:rPr lang="en-US" b="1" dirty="0" smtClean="0">
                  <a:solidFill>
                    <a:schemeClr val="bg1"/>
                  </a:solidFill>
                </a:rPr>
                <a:t>OVOCs, </a:t>
              </a:r>
            </a:p>
            <a:p>
              <a:pPr algn="r"/>
              <a:r>
                <a:rPr lang="en-US" sz="1400" b="1" dirty="0" smtClean="0">
                  <a:solidFill>
                    <a:schemeClr val="bg1"/>
                  </a:solidFill>
                </a:rPr>
                <a:t>CO</a:t>
              </a:r>
              <a:r>
                <a:rPr lang="en-US" sz="1400" b="1" baseline="-25000" dirty="0" smtClean="0">
                  <a:solidFill>
                    <a:schemeClr val="bg1"/>
                  </a:solidFill>
                </a:rPr>
                <a:t>2</a:t>
              </a:r>
              <a:r>
                <a:rPr lang="en-US" sz="1400" b="1" dirty="0" smtClean="0">
                  <a:solidFill>
                    <a:schemeClr val="bg1"/>
                  </a:solidFill>
                </a:rPr>
                <a:t>, H</a:t>
              </a:r>
              <a:r>
                <a:rPr lang="en-US" sz="1400" b="1" baseline="-25000" dirty="0" smtClean="0">
                  <a:solidFill>
                    <a:schemeClr val="bg1"/>
                  </a:solidFill>
                </a:rPr>
                <a:t>2</a:t>
              </a:r>
              <a:r>
                <a:rPr lang="en-US" sz="1400" b="1" dirty="0" smtClean="0">
                  <a:solidFill>
                    <a:schemeClr val="bg1"/>
                  </a:solidFill>
                </a:rPr>
                <a:t>O</a:t>
              </a:r>
              <a:endParaRPr lang="en-US" sz="1400" b="1" dirty="0">
                <a:solidFill>
                  <a:schemeClr val="bg1"/>
                </a:solidFill>
              </a:endParaRPr>
            </a:p>
          </p:txBody>
        </p:sp>
        <p:grpSp>
          <p:nvGrpSpPr>
            <p:cNvPr id="16" name="Group 15"/>
            <p:cNvGrpSpPr/>
            <p:nvPr/>
          </p:nvGrpSpPr>
          <p:grpSpPr>
            <a:xfrm>
              <a:off x="4761949" y="4935995"/>
              <a:ext cx="643765" cy="1007604"/>
              <a:chOff x="4761949" y="4935995"/>
              <a:chExt cx="643765" cy="1007604"/>
            </a:xfrm>
          </p:grpSpPr>
          <p:sp>
            <p:nvSpPr>
              <p:cNvPr id="24" name="Curved Left Arrow 23"/>
              <p:cNvSpPr/>
              <p:nvPr/>
            </p:nvSpPr>
            <p:spPr>
              <a:xfrm rot="10800000" flipH="1" flipV="1">
                <a:off x="4761949"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Curved Left Arrow 24"/>
              <p:cNvSpPr/>
              <p:nvPr/>
            </p:nvSpPr>
            <p:spPr>
              <a:xfrm rot="10800000" flipV="1">
                <a:off x="5090838"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7" name="TextBox 16"/>
            <p:cNvSpPr txBox="1"/>
            <p:nvPr/>
          </p:nvSpPr>
          <p:spPr>
            <a:xfrm>
              <a:off x="4667250" y="5276076"/>
              <a:ext cx="533400" cy="228925"/>
            </a:xfrm>
            <a:prstGeom prst="rect">
              <a:avLst/>
            </a:prstGeom>
            <a:noFill/>
          </p:spPr>
          <p:txBody>
            <a:bodyPr wrap="square" rtlCol="0">
              <a:spAutoFit/>
            </a:bodyPr>
            <a:lstStyle/>
            <a:p>
              <a:r>
                <a:rPr lang="en-US" sz="1200" dirty="0" smtClean="0">
                  <a:solidFill>
                    <a:schemeClr val="bg1"/>
                  </a:solidFill>
                </a:rPr>
                <a:t>(O</a:t>
              </a:r>
              <a:r>
                <a:rPr lang="en-US" sz="1200" baseline="-25000" dirty="0" smtClean="0">
                  <a:solidFill>
                    <a:schemeClr val="bg1"/>
                  </a:solidFill>
                </a:rPr>
                <a:t>2</a:t>
              </a:r>
              <a:r>
                <a:rPr lang="en-US" sz="1200" dirty="0" smtClean="0">
                  <a:solidFill>
                    <a:schemeClr val="bg1"/>
                  </a:solidFill>
                </a:rPr>
                <a:t>)</a:t>
              </a:r>
              <a:endParaRPr lang="en-US" sz="1200" dirty="0">
                <a:solidFill>
                  <a:schemeClr val="bg1"/>
                </a:solidFill>
              </a:endParaRPr>
            </a:p>
          </p:txBody>
        </p:sp>
        <p:grpSp>
          <p:nvGrpSpPr>
            <p:cNvPr id="18" name="Group 17"/>
            <p:cNvGrpSpPr/>
            <p:nvPr/>
          </p:nvGrpSpPr>
          <p:grpSpPr>
            <a:xfrm flipV="1">
              <a:off x="5985635" y="4888370"/>
              <a:ext cx="643765" cy="1007604"/>
              <a:chOff x="4761949" y="4935995"/>
              <a:chExt cx="643765" cy="1007604"/>
            </a:xfrm>
          </p:grpSpPr>
          <p:sp>
            <p:nvSpPr>
              <p:cNvPr id="22" name="Curved Left Arrow 21"/>
              <p:cNvSpPr/>
              <p:nvPr/>
            </p:nvSpPr>
            <p:spPr>
              <a:xfrm rot="10800000" flipH="1" flipV="1">
                <a:off x="4761949"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Curved Left Arrow 22"/>
              <p:cNvSpPr/>
              <p:nvPr/>
            </p:nvSpPr>
            <p:spPr>
              <a:xfrm rot="10800000" flipV="1">
                <a:off x="5090838"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9" name="Group 18"/>
            <p:cNvGrpSpPr/>
            <p:nvPr/>
          </p:nvGrpSpPr>
          <p:grpSpPr>
            <a:xfrm>
              <a:off x="7239000" y="4935995"/>
              <a:ext cx="643765" cy="1007604"/>
              <a:chOff x="4761949" y="4935995"/>
              <a:chExt cx="643765" cy="1007604"/>
            </a:xfrm>
          </p:grpSpPr>
          <p:sp>
            <p:nvSpPr>
              <p:cNvPr id="20" name="Curved Left Arrow 19"/>
              <p:cNvSpPr/>
              <p:nvPr/>
            </p:nvSpPr>
            <p:spPr>
              <a:xfrm rot="10800000" flipH="1" flipV="1">
                <a:off x="4761949"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Curved Left Arrow 20"/>
              <p:cNvSpPr/>
              <p:nvPr/>
            </p:nvSpPr>
            <p:spPr>
              <a:xfrm rot="10800000" flipV="1">
                <a:off x="5090838"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sp>
        <p:nvSpPr>
          <p:cNvPr id="26" name="TextBox 25"/>
          <p:cNvSpPr txBox="1"/>
          <p:nvPr/>
        </p:nvSpPr>
        <p:spPr>
          <a:xfrm>
            <a:off x="4855971" y="3679876"/>
            <a:ext cx="1738793" cy="400110"/>
          </a:xfrm>
          <a:prstGeom prst="rect">
            <a:avLst/>
          </a:prstGeom>
          <a:noFill/>
        </p:spPr>
        <p:txBody>
          <a:bodyPr wrap="square" rtlCol="0">
            <a:spAutoFit/>
          </a:bodyPr>
          <a:lstStyle/>
          <a:p>
            <a:r>
              <a:rPr lang="en-US" sz="2000" dirty="0" smtClean="0">
                <a:solidFill>
                  <a:srgbClr val="FFFF00"/>
                </a:solidFill>
              </a:rPr>
              <a:t>Sunlight</a:t>
            </a:r>
            <a:endParaRPr lang="en-US" sz="2000" dirty="0">
              <a:solidFill>
                <a:srgbClr val="FFFF00"/>
              </a:solidFill>
            </a:endParaRPr>
          </a:p>
        </p:txBody>
      </p:sp>
      <p:sp>
        <p:nvSpPr>
          <p:cNvPr id="27" name="Rectangle 26"/>
          <p:cNvSpPr/>
          <p:nvPr/>
        </p:nvSpPr>
        <p:spPr>
          <a:xfrm>
            <a:off x="4855972" y="3662387"/>
            <a:ext cx="1118616" cy="418035"/>
          </a:xfrm>
          <a:prstGeom prst="rect">
            <a:avLst/>
          </a:prstGeom>
          <a:noFill/>
          <a:ln w="28575">
            <a:solidFill>
              <a:srgbClr val="F0FFC2"/>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rot="16200000">
            <a:off x="7760747" y="4791208"/>
            <a:ext cx="2195004" cy="338554"/>
          </a:xfrm>
          <a:prstGeom prst="rect">
            <a:avLst/>
          </a:prstGeom>
          <a:noFill/>
        </p:spPr>
        <p:txBody>
          <a:bodyPr wrap="none" rtlCol="0">
            <a:spAutoFit/>
          </a:bodyPr>
          <a:lstStyle/>
          <a:p>
            <a:r>
              <a:rPr lang="en-US" sz="1600" i="1" dirty="0" smtClean="0">
                <a:solidFill>
                  <a:srgbClr val="FFF1CC"/>
                </a:solidFill>
              </a:rPr>
              <a:t>Slide: Jessica Gilman</a:t>
            </a:r>
            <a:endParaRPr lang="en-US" sz="1600" i="1" dirty="0">
              <a:solidFill>
                <a:srgbClr val="FFF1CC"/>
              </a:solidFill>
            </a:endParaRPr>
          </a:p>
        </p:txBody>
      </p:sp>
    </p:spTree>
    <p:extLst>
      <p:ext uri="{BB962C8B-B14F-4D97-AF65-F5344CB8AC3E}">
        <p14:creationId xmlns:p14="http://schemas.microsoft.com/office/powerpoint/2010/main" val="41512537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Photochemical Ozone (O</a:t>
            </a:r>
            <a:r>
              <a:rPr lang="en-US" baseline="-25000" dirty="0" smtClean="0"/>
              <a:t>3</a:t>
            </a:r>
            <a:r>
              <a:rPr lang="en-US" dirty="0" smtClean="0"/>
              <a:t>) production</a:t>
            </a:r>
            <a:endParaRPr lang="en-US" dirty="0"/>
          </a:p>
        </p:txBody>
      </p:sp>
      <p:sp>
        <p:nvSpPr>
          <p:cNvPr id="3" name="Date Placeholder 2"/>
          <p:cNvSpPr>
            <a:spLocks noGrp="1"/>
          </p:cNvSpPr>
          <p:nvPr>
            <p:ph type="dt" sz="half" idx="10"/>
          </p:nvPr>
        </p:nvSpPr>
        <p:spPr/>
        <p:txBody>
          <a:bodyPr/>
          <a:lstStyle/>
          <a:p>
            <a:fld id="{9AEA322A-5BF4-A44D-86B4-CF88B2F643EC}" type="datetime1">
              <a:rPr lang="en-US" smtClean="0"/>
              <a:t>6/6/2014</a:t>
            </a:fld>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pPr/>
              <a:t>23</a:t>
            </a:fld>
            <a:endParaRPr lang="en-US" dirty="0"/>
          </a:p>
        </p:txBody>
      </p:sp>
      <p:sp>
        <p:nvSpPr>
          <p:cNvPr id="5" name="TextBox 4"/>
          <p:cNvSpPr txBox="1"/>
          <p:nvPr/>
        </p:nvSpPr>
        <p:spPr>
          <a:xfrm>
            <a:off x="369606" y="1778358"/>
            <a:ext cx="7751124" cy="523220"/>
          </a:xfrm>
          <a:prstGeom prst="rect">
            <a:avLst/>
          </a:prstGeom>
          <a:noFill/>
        </p:spPr>
        <p:txBody>
          <a:bodyPr wrap="square" rtlCol="0">
            <a:spAutoFit/>
          </a:bodyPr>
          <a:lstStyle/>
          <a:p>
            <a:r>
              <a:rPr lang="en-US" sz="2800" dirty="0" smtClean="0">
                <a:solidFill>
                  <a:srgbClr val="E0FF85"/>
                </a:solidFill>
              </a:rPr>
              <a:t>Ingredients: VOC + </a:t>
            </a:r>
            <a:r>
              <a:rPr lang="en-US" sz="2800" dirty="0" err="1" smtClean="0">
                <a:solidFill>
                  <a:srgbClr val="E0FF85"/>
                </a:solidFill>
              </a:rPr>
              <a:t>NOx</a:t>
            </a:r>
            <a:r>
              <a:rPr lang="en-US" sz="2800" dirty="0" smtClean="0">
                <a:solidFill>
                  <a:srgbClr val="E0FF85"/>
                </a:solidFill>
              </a:rPr>
              <a:t> + Sunlight        Ozone</a:t>
            </a:r>
            <a:endParaRPr lang="en-US" sz="2800" dirty="0">
              <a:solidFill>
                <a:srgbClr val="FFFFFF"/>
              </a:solidFill>
            </a:endParaRPr>
          </a:p>
        </p:txBody>
      </p:sp>
      <p:grpSp>
        <p:nvGrpSpPr>
          <p:cNvPr id="7" name="Group 6"/>
          <p:cNvGrpSpPr/>
          <p:nvPr/>
        </p:nvGrpSpPr>
        <p:grpSpPr>
          <a:xfrm>
            <a:off x="1075688" y="3094997"/>
            <a:ext cx="7613285" cy="1663339"/>
            <a:chOff x="3505200" y="4812476"/>
            <a:chExt cx="6291970" cy="1374660"/>
          </a:xfrm>
        </p:grpSpPr>
        <p:sp>
          <p:nvSpPr>
            <p:cNvPr id="8" name="TextBox 7"/>
            <p:cNvSpPr txBox="1"/>
            <p:nvPr/>
          </p:nvSpPr>
          <p:spPr>
            <a:xfrm>
              <a:off x="5334000" y="4812476"/>
              <a:ext cx="695131" cy="305233"/>
            </a:xfrm>
            <a:prstGeom prst="rect">
              <a:avLst/>
            </a:prstGeom>
            <a:noFill/>
          </p:spPr>
          <p:txBody>
            <a:bodyPr wrap="square" rtlCol="0">
              <a:spAutoFit/>
            </a:bodyPr>
            <a:lstStyle/>
            <a:p>
              <a:pPr algn="ctr"/>
              <a:r>
                <a:rPr lang="en-US" b="1" dirty="0" smtClean="0">
                  <a:solidFill>
                    <a:schemeClr val="bg1"/>
                  </a:solidFill>
                </a:rPr>
                <a:t>OH</a:t>
              </a:r>
              <a:endParaRPr lang="en-US" b="1" dirty="0">
                <a:solidFill>
                  <a:schemeClr val="bg1"/>
                </a:solidFill>
              </a:endParaRPr>
            </a:p>
          </p:txBody>
        </p:sp>
        <p:sp>
          <p:nvSpPr>
            <p:cNvPr id="9" name="TextBox 8"/>
            <p:cNvSpPr txBox="1"/>
            <p:nvPr/>
          </p:nvSpPr>
          <p:spPr>
            <a:xfrm>
              <a:off x="5334000" y="5688568"/>
              <a:ext cx="695131" cy="305233"/>
            </a:xfrm>
            <a:prstGeom prst="rect">
              <a:avLst/>
            </a:prstGeom>
            <a:noFill/>
          </p:spPr>
          <p:txBody>
            <a:bodyPr wrap="square" rtlCol="0">
              <a:spAutoFit/>
            </a:bodyPr>
            <a:lstStyle/>
            <a:p>
              <a:pPr algn="ctr"/>
              <a:r>
                <a:rPr lang="en-US" b="1" dirty="0" smtClean="0">
                  <a:solidFill>
                    <a:schemeClr val="bg1"/>
                  </a:solidFill>
                </a:rPr>
                <a:t>HO</a:t>
              </a:r>
              <a:r>
                <a:rPr lang="en-US" b="1" baseline="-25000" dirty="0" smtClean="0">
                  <a:solidFill>
                    <a:schemeClr val="bg1"/>
                  </a:solidFill>
                </a:rPr>
                <a:t>2</a:t>
              </a:r>
              <a:endParaRPr lang="en-US" b="1" baseline="-25000" dirty="0">
                <a:solidFill>
                  <a:schemeClr val="bg1"/>
                </a:solidFill>
              </a:endParaRPr>
            </a:p>
          </p:txBody>
        </p:sp>
        <p:sp>
          <p:nvSpPr>
            <p:cNvPr id="10" name="TextBox 9"/>
            <p:cNvSpPr txBox="1"/>
            <p:nvPr/>
          </p:nvSpPr>
          <p:spPr>
            <a:xfrm>
              <a:off x="6591494" y="5688568"/>
              <a:ext cx="695131" cy="305233"/>
            </a:xfrm>
            <a:prstGeom prst="rect">
              <a:avLst/>
            </a:prstGeom>
            <a:noFill/>
          </p:spPr>
          <p:txBody>
            <a:bodyPr wrap="square" rtlCol="0">
              <a:spAutoFit/>
            </a:bodyPr>
            <a:lstStyle/>
            <a:p>
              <a:pPr algn="ctr"/>
              <a:r>
                <a:rPr lang="en-US" b="1" dirty="0" smtClean="0">
                  <a:solidFill>
                    <a:schemeClr val="bg1"/>
                  </a:solidFill>
                </a:rPr>
                <a:t>NO</a:t>
              </a:r>
              <a:endParaRPr lang="en-US" b="1" dirty="0">
                <a:solidFill>
                  <a:schemeClr val="bg1"/>
                </a:solidFill>
              </a:endParaRPr>
            </a:p>
          </p:txBody>
        </p:sp>
        <p:sp>
          <p:nvSpPr>
            <p:cNvPr id="11" name="TextBox 10"/>
            <p:cNvSpPr txBox="1"/>
            <p:nvPr/>
          </p:nvSpPr>
          <p:spPr>
            <a:xfrm>
              <a:off x="6591494" y="4812476"/>
              <a:ext cx="695131" cy="305233"/>
            </a:xfrm>
            <a:prstGeom prst="rect">
              <a:avLst/>
            </a:prstGeom>
            <a:noFill/>
          </p:spPr>
          <p:txBody>
            <a:bodyPr wrap="square" rtlCol="0">
              <a:spAutoFit/>
            </a:bodyPr>
            <a:lstStyle/>
            <a:p>
              <a:pPr algn="ctr"/>
              <a:r>
                <a:rPr lang="en-US" b="1" dirty="0" smtClean="0">
                  <a:solidFill>
                    <a:srgbClr val="FFFF00"/>
                  </a:solidFill>
                </a:rPr>
                <a:t>NO</a:t>
              </a:r>
              <a:r>
                <a:rPr lang="en-US" b="1" baseline="-25000" dirty="0" smtClean="0">
                  <a:solidFill>
                    <a:srgbClr val="FFFF00"/>
                  </a:solidFill>
                </a:rPr>
                <a:t>2</a:t>
              </a:r>
              <a:endParaRPr lang="en-US" b="1" baseline="-25000" dirty="0">
                <a:solidFill>
                  <a:srgbClr val="FFFF00"/>
                </a:solidFill>
              </a:endParaRPr>
            </a:p>
          </p:txBody>
        </p:sp>
        <p:sp>
          <p:nvSpPr>
            <p:cNvPr id="12" name="TextBox 11"/>
            <p:cNvSpPr txBox="1"/>
            <p:nvPr/>
          </p:nvSpPr>
          <p:spPr>
            <a:xfrm>
              <a:off x="7762875" y="5626877"/>
              <a:ext cx="2034295" cy="432413"/>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O</a:t>
              </a:r>
              <a:r>
                <a:rPr lang="en-US" sz="2800" b="1" baseline="-25000" dirty="0" smtClean="0">
                  <a:solidFill>
                    <a:srgbClr val="FFFF00"/>
                  </a:solidFill>
                  <a:effectLst>
                    <a:outerShdw blurRad="38100" dist="38100" dir="2700000" algn="tl">
                      <a:srgbClr val="000000">
                        <a:alpha val="43137"/>
                      </a:srgbClr>
                    </a:outerShdw>
                  </a:effectLst>
                </a:rPr>
                <a:t>3</a:t>
              </a:r>
              <a:r>
                <a:rPr lang="en-US" sz="2800" b="1" dirty="0" smtClean="0">
                  <a:solidFill>
                    <a:srgbClr val="FFFF00"/>
                  </a:solidFill>
                  <a:effectLst>
                    <a:outerShdw blurRad="38100" dist="38100" dir="2700000" algn="tl">
                      <a:srgbClr val="000000">
                        <a:alpha val="43137"/>
                      </a:srgbClr>
                    </a:outerShdw>
                  </a:effectLst>
                </a:rPr>
                <a:t> = ozone</a:t>
              </a:r>
              <a:endParaRPr lang="en-US" sz="2800" b="1" dirty="0">
                <a:solidFill>
                  <a:srgbClr val="FFFF00"/>
                </a:solidFill>
                <a:effectLst>
                  <a:outerShdw blurRad="38100" dist="38100" dir="2700000" algn="tl">
                    <a:srgbClr val="000000">
                      <a:alpha val="43137"/>
                    </a:srgbClr>
                  </a:outerShdw>
                </a:effectLst>
              </a:endParaRPr>
            </a:p>
          </p:txBody>
        </p:sp>
        <p:sp>
          <p:nvSpPr>
            <p:cNvPr id="13" name="TextBox 12"/>
            <p:cNvSpPr txBox="1"/>
            <p:nvPr/>
          </p:nvSpPr>
          <p:spPr>
            <a:xfrm>
              <a:off x="7762875" y="4812476"/>
              <a:ext cx="695131" cy="305233"/>
            </a:xfrm>
            <a:prstGeom prst="rect">
              <a:avLst/>
            </a:prstGeom>
            <a:noFill/>
          </p:spPr>
          <p:txBody>
            <a:bodyPr wrap="square" rtlCol="0">
              <a:spAutoFit/>
            </a:bodyPr>
            <a:lstStyle/>
            <a:p>
              <a:pPr algn="ctr"/>
              <a:r>
                <a:rPr lang="en-US" b="1" dirty="0" smtClean="0">
                  <a:solidFill>
                    <a:schemeClr val="bg1"/>
                  </a:solidFill>
                </a:rPr>
                <a:t>O</a:t>
              </a:r>
              <a:r>
                <a:rPr lang="en-US" b="1" baseline="-25000" dirty="0" smtClean="0">
                  <a:solidFill>
                    <a:schemeClr val="bg1"/>
                  </a:solidFill>
                </a:rPr>
                <a:t>2</a:t>
              </a:r>
              <a:endParaRPr lang="en-US" b="1" baseline="-25000" dirty="0">
                <a:solidFill>
                  <a:schemeClr val="bg1"/>
                </a:solidFill>
              </a:endParaRPr>
            </a:p>
          </p:txBody>
        </p:sp>
        <p:sp>
          <p:nvSpPr>
            <p:cNvPr id="14" name="TextBox 13"/>
            <p:cNvSpPr txBox="1"/>
            <p:nvPr/>
          </p:nvSpPr>
          <p:spPr>
            <a:xfrm>
              <a:off x="3553408" y="4823545"/>
              <a:ext cx="1228531" cy="457849"/>
            </a:xfrm>
            <a:prstGeom prst="rect">
              <a:avLst/>
            </a:prstGeom>
            <a:noFill/>
          </p:spPr>
          <p:txBody>
            <a:bodyPr wrap="square" rtlCol="0">
              <a:spAutoFit/>
            </a:bodyPr>
            <a:lstStyle/>
            <a:p>
              <a:pPr algn="r"/>
              <a:r>
                <a:rPr lang="en-US" b="1" dirty="0" smtClean="0">
                  <a:solidFill>
                    <a:srgbClr val="FFFF00"/>
                  </a:solidFill>
                  <a:effectLst>
                    <a:outerShdw blurRad="38100" dist="38100" dir="2700000" algn="tl">
                      <a:srgbClr val="000000">
                        <a:alpha val="43137"/>
                      </a:srgbClr>
                    </a:outerShdw>
                  </a:effectLst>
                </a:rPr>
                <a:t>VOCs</a:t>
              </a:r>
              <a:r>
                <a:rPr lang="en-US" b="1" dirty="0" smtClean="0">
                  <a:solidFill>
                    <a:srgbClr val="FFFF00"/>
                  </a:solidFill>
                </a:rPr>
                <a:t>, </a:t>
              </a:r>
            </a:p>
            <a:p>
              <a:pPr algn="r"/>
              <a:r>
                <a:rPr lang="en-US" b="1" baseline="-25000" dirty="0" smtClean="0">
                  <a:solidFill>
                    <a:schemeClr val="bg1"/>
                  </a:solidFill>
                </a:rPr>
                <a:t>CO, CH4</a:t>
              </a:r>
              <a:endParaRPr lang="en-US" b="1" baseline="-25000" dirty="0">
                <a:solidFill>
                  <a:schemeClr val="bg1"/>
                </a:solidFill>
              </a:endParaRPr>
            </a:p>
          </p:txBody>
        </p:sp>
        <p:sp>
          <p:nvSpPr>
            <p:cNvPr id="15" name="TextBox 14"/>
            <p:cNvSpPr txBox="1"/>
            <p:nvPr/>
          </p:nvSpPr>
          <p:spPr>
            <a:xfrm>
              <a:off x="3505200" y="5703851"/>
              <a:ext cx="1276739" cy="483285"/>
            </a:xfrm>
            <a:prstGeom prst="rect">
              <a:avLst/>
            </a:prstGeom>
            <a:noFill/>
          </p:spPr>
          <p:txBody>
            <a:bodyPr wrap="square" rtlCol="0">
              <a:spAutoFit/>
            </a:bodyPr>
            <a:lstStyle/>
            <a:p>
              <a:pPr algn="r"/>
              <a:r>
                <a:rPr lang="en-US" b="1" dirty="0" smtClean="0">
                  <a:solidFill>
                    <a:schemeClr val="bg1"/>
                  </a:solidFill>
                </a:rPr>
                <a:t>OVOCs, </a:t>
              </a:r>
            </a:p>
            <a:p>
              <a:pPr algn="r"/>
              <a:r>
                <a:rPr lang="en-US" sz="1400" b="1" dirty="0" smtClean="0">
                  <a:solidFill>
                    <a:schemeClr val="bg1"/>
                  </a:solidFill>
                </a:rPr>
                <a:t>CO</a:t>
              </a:r>
              <a:r>
                <a:rPr lang="en-US" sz="1400" b="1" baseline="-25000" dirty="0" smtClean="0">
                  <a:solidFill>
                    <a:schemeClr val="bg1"/>
                  </a:solidFill>
                </a:rPr>
                <a:t>2</a:t>
              </a:r>
              <a:r>
                <a:rPr lang="en-US" sz="1400" b="1" dirty="0" smtClean="0">
                  <a:solidFill>
                    <a:schemeClr val="bg1"/>
                  </a:solidFill>
                </a:rPr>
                <a:t>, H</a:t>
              </a:r>
              <a:r>
                <a:rPr lang="en-US" sz="1400" b="1" baseline="-25000" dirty="0" smtClean="0">
                  <a:solidFill>
                    <a:schemeClr val="bg1"/>
                  </a:solidFill>
                </a:rPr>
                <a:t>2</a:t>
              </a:r>
              <a:r>
                <a:rPr lang="en-US" sz="1400" b="1" dirty="0" smtClean="0">
                  <a:solidFill>
                    <a:schemeClr val="bg1"/>
                  </a:solidFill>
                </a:rPr>
                <a:t>O</a:t>
              </a:r>
              <a:endParaRPr lang="en-US" sz="1400" b="1" dirty="0">
                <a:solidFill>
                  <a:schemeClr val="bg1"/>
                </a:solidFill>
              </a:endParaRPr>
            </a:p>
          </p:txBody>
        </p:sp>
        <p:grpSp>
          <p:nvGrpSpPr>
            <p:cNvPr id="16" name="Group 15"/>
            <p:cNvGrpSpPr/>
            <p:nvPr/>
          </p:nvGrpSpPr>
          <p:grpSpPr>
            <a:xfrm>
              <a:off x="4761949" y="4935995"/>
              <a:ext cx="643765" cy="1007604"/>
              <a:chOff x="4761949" y="4935995"/>
              <a:chExt cx="643765" cy="1007604"/>
            </a:xfrm>
          </p:grpSpPr>
          <p:sp>
            <p:nvSpPr>
              <p:cNvPr id="24" name="Curved Left Arrow 23"/>
              <p:cNvSpPr/>
              <p:nvPr/>
            </p:nvSpPr>
            <p:spPr>
              <a:xfrm rot="10800000" flipH="1" flipV="1">
                <a:off x="4761949"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Curved Left Arrow 24"/>
              <p:cNvSpPr/>
              <p:nvPr/>
            </p:nvSpPr>
            <p:spPr>
              <a:xfrm rot="10800000" flipV="1">
                <a:off x="5090838"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7" name="TextBox 16"/>
            <p:cNvSpPr txBox="1"/>
            <p:nvPr/>
          </p:nvSpPr>
          <p:spPr>
            <a:xfrm>
              <a:off x="4667250" y="5276076"/>
              <a:ext cx="533400" cy="228925"/>
            </a:xfrm>
            <a:prstGeom prst="rect">
              <a:avLst/>
            </a:prstGeom>
            <a:noFill/>
          </p:spPr>
          <p:txBody>
            <a:bodyPr wrap="square" rtlCol="0">
              <a:spAutoFit/>
            </a:bodyPr>
            <a:lstStyle/>
            <a:p>
              <a:r>
                <a:rPr lang="en-US" sz="1200" dirty="0" smtClean="0">
                  <a:solidFill>
                    <a:schemeClr val="bg1"/>
                  </a:solidFill>
                </a:rPr>
                <a:t>(O</a:t>
              </a:r>
              <a:r>
                <a:rPr lang="en-US" sz="1200" baseline="-25000" dirty="0" smtClean="0">
                  <a:solidFill>
                    <a:schemeClr val="bg1"/>
                  </a:solidFill>
                </a:rPr>
                <a:t>2</a:t>
              </a:r>
              <a:r>
                <a:rPr lang="en-US" sz="1200" dirty="0" smtClean="0">
                  <a:solidFill>
                    <a:schemeClr val="bg1"/>
                  </a:solidFill>
                </a:rPr>
                <a:t>)</a:t>
              </a:r>
              <a:endParaRPr lang="en-US" sz="1200" dirty="0">
                <a:solidFill>
                  <a:schemeClr val="bg1"/>
                </a:solidFill>
              </a:endParaRPr>
            </a:p>
          </p:txBody>
        </p:sp>
        <p:grpSp>
          <p:nvGrpSpPr>
            <p:cNvPr id="18" name="Group 17"/>
            <p:cNvGrpSpPr/>
            <p:nvPr/>
          </p:nvGrpSpPr>
          <p:grpSpPr>
            <a:xfrm flipV="1">
              <a:off x="5985635" y="4888370"/>
              <a:ext cx="643765" cy="1007604"/>
              <a:chOff x="4761949" y="4935995"/>
              <a:chExt cx="643765" cy="1007604"/>
            </a:xfrm>
          </p:grpSpPr>
          <p:sp>
            <p:nvSpPr>
              <p:cNvPr id="22" name="Curved Left Arrow 21"/>
              <p:cNvSpPr/>
              <p:nvPr/>
            </p:nvSpPr>
            <p:spPr>
              <a:xfrm rot="10800000" flipH="1" flipV="1">
                <a:off x="4761949"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Curved Left Arrow 22"/>
              <p:cNvSpPr/>
              <p:nvPr/>
            </p:nvSpPr>
            <p:spPr>
              <a:xfrm rot="10800000" flipV="1">
                <a:off x="5090838"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9" name="Group 18"/>
            <p:cNvGrpSpPr/>
            <p:nvPr/>
          </p:nvGrpSpPr>
          <p:grpSpPr>
            <a:xfrm>
              <a:off x="7239000" y="4935995"/>
              <a:ext cx="643765" cy="1007604"/>
              <a:chOff x="4761949" y="4935995"/>
              <a:chExt cx="643765" cy="1007604"/>
            </a:xfrm>
          </p:grpSpPr>
          <p:sp>
            <p:nvSpPr>
              <p:cNvPr id="20" name="Curved Left Arrow 19"/>
              <p:cNvSpPr/>
              <p:nvPr/>
            </p:nvSpPr>
            <p:spPr>
              <a:xfrm rot="10800000" flipH="1" flipV="1">
                <a:off x="4761949"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Curved Left Arrow 20"/>
              <p:cNvSpPr/>
              <p:nvPr/>
            </p:nvSpPr>
            <p:spPr>
              <a:xfrm rot="10800000" flipV="1">
                <a:off x="5090838" y="4935995"/>
                <a:ext cx="314876" cy="100760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sp>
        <p:nvSpPr>
          <p:cNvPr id="28" name="TextBox 27"/>
          <p:cNvSpPr txBox="1"/>
          <p:nvPr/>
        </p:nvSpPr>
        <p:spPr>
          <a:xfrm rot="16200000">
            <a:off x="7760747" y="4791208"/>
            <a:ext cx="2195004" cy="338554"/>
          </a:xfrm>
          <a:prstGeom prst="rect">
            <a:avLst/>
          </a:prstGeom>
          <a:noFill/>
        </p:spPr>
        <p:txBody>
          <a:bodyPr wrap="none" rtlCol="0">
            <a:spAutoFit/>
          </a:bodyPr>
          <a:lstStyle/>
          <a:p>
            <a:r>
              <a:rPr lang="en-US" sz="1600" i="1" dirty="0" smtClean="0">
                <a:solidFill>
                  <a:srgbClr val="FFF1CC"/>
                </a:solidFill>
              </a:rPr>
              <a:t>Slide: Jessica Gilman</a:t>
            </a:r>
            <a:endParaRPr lang="en-US" sz="1600" i="1" dirty="0">
              <a:solidFill>
                <a:srgbClr val="FFF1CC"/>
              </a:solidFill>
            </a:endParaRPr>
          </a:p>
        </p:txBody>
      </p:sp>
      <p:sp>
        <p:nvSpPr>
          <p:cNvPr id="31" name="Rectangle 30"/>
          <p:cNvSpPr/>
          <p:nvPr/>
        </p:nvSpPr>
        <p:spPr>
          <a:xfrm>
            <a:off x="5991542" y="4065688"/>
            <a:ext cx="2493818" cy="679846"/>
          </a:xfrm>
          <a:prstGeom prst="rect">
            <a:avLst/>
          </a:prstGeom>
          <a:noFill/>
          <a:ln w="28575">
            <a:solidFill>
              <a:schemeClr val="accent4">
                <a:lumMod val="20000"/>
                <a:lumOff val="8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20000"/>
                  <a:lumOff val="80000"/>
                </a:schemeClr>
              </a:solidFill>
            </a:endParaRPr>
          </a:p>
        </p:txBody>
      </p:sp>
      <p:sp>
        <p:nvSpPr>
          <p:cNvPr id="33" name="TextBox 32"/>
          <p:cNvSpPr txBox="1"/>
          <p:nvPr/>
        </p:nvSpPr>
        <p:spPr>
          <a:xfrm>
            <a:off x="5190488" y="3679876"/>
            <a:ext cx="950214" cy="276999"/>
          </a:xfrm>
          <a:prstGeom prst="rect">
            <a:avLst/>
          </a:prstGeom>
          <a:noFill/>
        </p:spPr>
        <p:txBody>
          <a:bodyPr wrap="square" rtlCol="0">
            <a:spAutoFit/>
          </a:bodyPr>
          <a:lstStyle/>
          <a:p>
            <a:r>
              <a:rPr lang="en-US" sz="1200" dirty="0" smtClean="0">
                <a:solidFill>
                  <a:srgbClr val="FF0000"/>
                </a:solidFill>
              </a:rPr>
              <a:t>Sunlight</a:t>
            </a:r>
            <a:endParaRPr lang="en-US" sz="1200" dirty="0">
              <a:solidFill>
                <a:srgbClr val="FF0000"/>
              </a:solidFill>
            </a:endParaRPr>
          </a:p>
        </p:txBody>
      </p:sp>
      <p:sp>
        <p:nvSpPr>
          <p:cNvPr id="34" name="TextBox 33"/>
          <p:cNvSpPr txBox="1"/>
          <p:nvPr/>
        </p:nvSpPr>
        <p:spPr>
          <a:xfrm>
            <a:off x="474680" y="5070100"/>
            <a:ext cx="7556388" cy="1477328"/>
          </a:xfrm>
          <a:prstGeom prst="rect">
            <a:avLst/>
          </a:prstGeom>
          <a:noFill/>
        </p:spPr>
        <p:txBody>
          <a:bodyPr wrap="square" rtlCol="0">
            <a:spAutoFit/>
          </a:bodyPr>
          <a:lstStyle/>
          <a:p>
            <a:r>
              <a:rPr lang="en-US" dirty="0" smtClean="0">
                <a:solidFill>
                  <a:srgbClr val="FFFF00"/>
                </a:solidFill>
              </a:rPr>
              <a:t>Summertime Ozone</a:t>
            </a:r>
            <a:r>
              <a:rPr lang="en-US" dirty="0" smtClean="0">
                <a:solidFill>
                  <a:schemeClr val="bg1"/>
                </a:solidFill>
              </a:rPr>
              <a:t>: Typical in urban areas.  Weld County, Colorado is non-attainment in summer.</a:t>
            </a:r>
          </a:p>
          <a:p>
            <a:endParaRPr lang="en-US" dirty="0">
              <a:solidFill>
                <a:schemeClr val="bg1"/>
              </a:solidFill>
            </a:endParaRPr>
          </a:p>
          <a:p>
            <a:r>
              <a:rPr lang="en-US" dirty="0" smtClean="0">
                <a:solidFill>
                  <a:srgbClr val="FFFF00"/>
                </a:solidFill>
              </a:rPr>
              <a:t>Wintertime Ozone</a:t>
            </a:r>
            <a:r>
              <a:rPr lang="en-US" dirty="0" smtClean="0">
                <a:solidFill>
                  <a:schemeClr val="bg1"/>
                </a:solidFill>
              </a:rPr>
              <a:t>: Rural western oil and gas basins, such as in Utah and Wyoming.</a:t>
            </a:r>
            <a:endParaRPr lang="en-US" dirty="0">
              <a:solidFill>
                <a:schemeClr val="bg1"/>
              </a:solidFill>
            </a:endParaRPr>
          </a:p>
        </p:txBody>
      </p:sp>
      <p:cxnSp>
        <p:nvCxnSpPr>
          <p:cNvPr id="26" name="Straight Arrow Connector 25"/>
          <p:cNvCxnSpPr/>
          <p:nvPr/>
        </p:nvCxnSpPr>
        <p:spPr>
          <a:xfrm flipV="1">
            <a:off x="6140702" y="2029443"/>
            <a:ext cx="554659" cy="13806"/>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34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AEA322A-5BF4-A44D-86B4-CF88B2F643EC}" type="datetime1">
              <a:rPr lang="en-US" smtClean="0"/>
              <a:t>6/6/2014</a:t>
            </a:fld>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pPr/>
              <a:t>24</a:t>
            </a:fld>
            <a:endParaRPr lang="en-US" dirty="0"/>
          </a:p>
        </p:txBody>
      </p:sp>
      <p:pic>
        <p:nvPicPr>
          <p:cNvPr id="5" name="Picture 4"/>
          <p:cNvPicPr>
            <a:picLocks noChangeAspect="1"/>
          </p:cNvPicPr>
          <p:nvPr/>
        </p:nvPicPr>
        <p:blipFill>
          <a:blip r:embed="rId2"/>
          <a:stretch>
            <a:fillRect/>
          </a:stretch>
        </p:blipFill>
        <p:spPr>
          <a:xfrm>
            <a:off x="80818" y="34635"/>
            <a:ext cx="6794936" cy="5827204"/>
          </a:xfrm>
          <a:prstGeom prst="rect">
            <a:avLst/>
          </a:prstGeom>
        </p:spPr>
      </p:pic>
      <p:sp>
        <p:nvSpPr>
          <p:cNvPr id="6" name="TextBox 5"/>
          <p:cNvSpPr txBox="1"/>
          <p:nvPr/>
        </p:nvSpPr>
        <p:spPr>
          <a:xfrm>
            <a:off x="0" y="5873462"/>
            <a:ext cx="6996545" cy="923330"/>
          </a:xfrm>
          <a:prstGeom prst="rect">
            <a:avLst/>
          </a:prstGeom>
          <a:noFill/>
        </p:spPr>
        <p:txBody>
          <a:bodyPr wrap="square" rtlCol="0">
            <a:spAutoFit/>
          </a:bodyPr>
          <a:lstStyle/>
          <a:p>
            <a:r>
              <a:rPr lang="en-US" i="1" dirty="0" smtClean="0">
                <a:solidFill>
                  <a:srgbClr val="FFFFFF"/>
                </a:solidFill>
              </a:rPr>
              <a:t>Gilman et al.</a:t>
            </a:r>
            <a:r>
              <a:rPr lang="en-US" i="1" dirty="0">
                <a:solidFill>
                  <a:srgbClr val="FFFFFF"/>
                </a:solidFill>
              </a:rPr>
              <a:t>, </a:t>
            </a:r>
            <a:r>
              <a:rPr lang="en-US" i="1" dirty="0" smtClean="0">
                <a:solidFill>
                  <a:srgbClr val="FFFFFF"/>
                </a:solidFill>
              </a:rPr>
              <a:t>“Source </a:t>
            </a:r>
            <a:r>
              <a:rPr lang="en-US" i="1" dirty="0">
                <a:solidFill>
                  <a:srgbClr val="FFFFFF"/>
                </a:solidFill>
              </a:rPr>
              <a:t>Signature of Volatile Organic Compounds from Oil </a:t>
            </a:r>
            <a:r>
              <a:rPr lang="en-US" i="1" dirty="0" smtClean="0">
                <a:solidFill>
                  <a:srgbClr val="FFFFFF"/>
                </a:solidFill>
              </a:rPr>
              <a:t>and Natural </a:t>
            </a:r>
            <a:r>
              <a:rPr lang="en-US" i="1" dirty="0">
                <a:solidFill>
                  <a:srgbClr val="FFFFFF"/>
                </a:solidFill>
              </a:rPr>
              <a:t>Gas Operations in Northeastern </a:t>
            </a:r>
            <a:r>
              <a:rPr lang="en-US" i="1" dirty="0" smtClean="0">
                <a:solidFill>
                  <a:srgbClr val="FFFFFF"/>
                </a:solidFill>
              </a:rPr>
              <a:t>Colorado”, ES&amp;T, 2013</a:t>
            </a:r>
            <a:endParaRPr lang="en-US" i="1" dirty="0">
              <a:solidFill>
                <a:srgbClr val="FFFFFF"/>
              </a:solidFill>
            </a:endParaRPr>
          </a:p>
        </p:txBody>
      </p:sp>
      <p:sp>
        <p:nvSpPr>
          <p:cNvPr id="7" name="TextBox 6"/>
          <p:cNvSpPr txBox="1"/>
          <p:nvPr/>
        </p:nvSpPr>
        <p:spPr>
          <a:xfrm>
            <a:off x="6223436" y="958273"/>
            <a:ext cx="2705100" cy="1754327"/>
          </a:xfrm>
          <a:prstGeom prst="rect">
            <a:avLst/>
          </a:prstGeom>
          <a:solidFill>
            <a:srgbClr val="AAD7FF"/>
          </a:solidFill>
        </p:spPr>
        <p:txBody>
          <a:bodyPr wrap="square" rtlCol="0">
            <a:spAutoFit/>
          </a:bodyPr>
          <a:lstStyle/>
          <a:p>
            <a:r>
              <a:rPr lang="en-US" dirty="0">
                <a:solidFill>
                  <a:srgbClr val="000090"/>
                </a:solidFill>
              </a:rPr>
              <a:t>A NOAA study in 2011 estimated that 55% of OH reactivity in the </a:t>
            </a:r>
            <a:r>
              <a:rPr lang="en-US" dirty="0" smtClean="0">
                <a:solidFill>
                  <a:srgbClr val="000090"/>
                </a:solidFill>
              </a:rPr>
              <a:t>DJ region </a:t>
            </a:r>
            <a:r>
              <a:rPr lang="en-US" dirty="0">
                <a:solidFill>
                  <a:srgbClr val="000090"/>
                </a:solidFill>
              </a:rPr>
              <a:t>was attributable to VOCs emitted by oil and gas </a:t>
            </a:r>
            <a:r>
              <a:rPr lang="en-US" dirty="0" smtClean="0">
                <a:solidFill>
                  <a:srgbClr val="000090"/>
                </a:solidFill>
              </a:rPr>
              <a:t>operations.</a:t>
            </a:r>
            <a:endParaRPr lang="en-US" dirty="0">
              <a:solidFill>
                <a:srgbClr val="000090"/>
              </a:solidFill>
            </a:endParaRPr>
          </a:p>
        </p:txBody>
      </p:sp>
    </p:spTree>
    <p:extLst>
      <p:ext uri="{BB962C8B-B14F-4D97-AF65-F5344CB8AC3E}">
        <p14:creationId xmlns:p14="http://schemas.microsoft.com/office/powerpoint/2010/main" val="3500810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540D01-CB2B-6C46-87C0-0D22E7FA7FA9}" type="datetime1">
              <a:rPr lang="en-US" smtClean="0"/>
              <a:t>6/6/2014</a:t>
            </a:fld>
            <a:endParaRPr lang="en-US"/>
          </a:p>
        </p:txBody>
      </p:sp>
      <p:sp>
        <p:nvSpPr>
          <p:cNvPr id="3" name="Slide Number Placeholder 2"/>
          <p:cNvSpPr>
            <a:spLocks noGrp="1"/>
          </p:cNvSpPr>
          <p:nvPr>
            <p:ph type="sldNum" sz="quarter" idx="12"/>
          </p:nvPr>
        </p:nvSpPr>
        <p:spPr/>
        <p:txBody>
          <a:bodyPr/>
          <a:lstStyle/>
          <a:p>
            <a:fld id="{5FD889E0-CAB2-4699-909D-B9A88D47ACBE}" type="slidenum">
              <a:rPr lang="en-US" smtClean="0"/>
              <a:pPr/>
              <a:t>25</a:t>
            </a:fld>
            <a:endParaRPr lang="en-US"/>
          </a:p>
        </p:txBody>
      </p:sp>
      <p:pic>
        <p:nvPicPr>
          <p:cNvPr id="6" name="Picture 5" descr="Nature Article Russ-cover.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0908" y="154708"/>
            <a:ext cx="4757767" cy="6282324"/>
          </a:xfrm>
          <a:prstGeom prst="rect">
            <a:avLst/>
          </a:prstGeom>
        </p:spPr>
      </p:pic>
      <p:pic>
        <p:nvPicPr>
          <p:cNvPr id="7" name="Picture 6" descr="Schnell_ozonefigure.jpg"/>
          <p:cNvPicPr>
            <a:picLocks noChangeAspect="1"/>
          </p:cNvPicPr>
          <p:nvPr/>
        </p:nvPicPr>
        <p:blipFill rotWithShape="1">
          <a:blip r:embed="rId4" cstate="email">
            <a:extLst>
              <a:ext uri="{28A0092B-C50C-407E-A947-70E740481C1C}">
                <a14:useLocalDpi xmlns:a14="http://schemas.microsoft.com/office/drawing/2010/main" val="0"/>
              </a:ext>
            </a:extLst>
          </a:blip>
          <a:srcRect t="-1" b="-386"/>
          <a:stretch/>
        </p:blipFill>
        <p:spPr>
          <a:xfrm>
            <a:off x="5156767" y="0"/>
            <a:ext cx="3771769" cy="6868652"/>
          </a:xfrm>
          <a:prstGeom prst="rect">
            <a:avLst/>
          </a:prstGeom>
        </p:spPr>
      </p:pic>
      <p:pic>
        <p:nvPicPr>
          <p:cNvPr id="8" name="Picture 7" descr="Schnell_balloon_pic.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0909" y="3855376"/>
            <a:ext cx="1908048" cy="2581656"/>
          </a:xfrm>
          <a:prstGeom prst="rect">
            <a:avLst/>
          </a:prstGeom>
        </p:spPr>
      </p:pic>
      <p:sp>
        <p:nvSpPr>
          <p:cNvPr id="9" name="TextBox 8"/>
          <p:cNvSpPr txBox="1"/>
          <p:nvPr/>
        </p:nvSpPr>
        <p:spPr>
          <a:xfrm>
            <a:off x="2421199" y="1599146"/>
            <a:ext cx="1978900" cy="338554"/>
          </a:xfrm>
          <a:prstGeom prst="rect">
            <a:avLst/>
          </a:prstGeom>
          <a:noFill/>
        </p:spPr>
        <p:txBody>
          <a:bodyPr wrap="none" rtlCol="0">
            <a:spAutoFit/>
          </a:bodyPr>
          <a:lstStyle/>
          <a:p>
            <a:r>
              <a:rPr lang="en-US" sz="1600" i="1" dirty="0" smtClean="0">
                <a:solidFill>
                  <a:schemeClr val="bg1"/>
                </a:solidFill>
              </a:rPr>
              <a:t>Schnell et al., 2009</a:t>
            </a:r>
            <a:endParaRPr lang="en-US" sz="1600" i="1" dirty="0">
              <a:solidFill>
                <a:schemeClr val="bg1"/>
              </a:solidFill>
            </a:endParaRPr>
          </a:p>
        </p:txBody>
      </p:sp>
      <p:cxnSp>
        <p:nvCxnSpPr>
          <p:cNvPr id="11" name="Straight Connector 10"/>
          <p:cNvCxnSpPr/>
          <p:nvPr/>
        </p:nvCxnSpPr>
        <p:spPr>
          <a:xfrm flipV="1">
            <a:off x="5795818" y="1004455"/>
            <a:ext cx="2620818" cy="1154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16854" y="6488668"/>
            <a:ext cx="3908044" cy="369332"/>
          </a:xfrm>
          <a:prstGeom prst="rect">
            <a:avLst/>
          </a:prstGeom>
          <a:noFill/>
        </p:spPr>
        <p:txBody>
          <a:bodyPr wrap="none" rtlCol="0">
            <a:spAutoFit/>
          </a:bodyPr>
          <a:lstStyle/>
          <a:p>
            <a:r>
              <a:rPr lang="en-US" i="1" dirty="0" smtClean="0">
                <a:solidFill>
                  <a:schemeClr val="accent4">
                    <a:lumMod val="20000"/>
                    <a:lumOff val="80000"/>
                  </a:schemeClr>
                </a:solidFill>
              </a:rPr>
              <a:t>Upper Green River Basin, Wyoming</a:t>
            </a:r>
            <a:endParaRPr lang="en-US" i="1" dirty="0">
              <a:solidFill>
                <a:schemeClr val="accent4">
                  <a:lumMod val="20000"/>
                  <a:lumOff val="80000"/>
                </a:schemeClr>
              </a:solidFill>
            </a:endParaRPr>
          </a:p>
        </p:txBody>
      </p:sp>
    </p:spTree>
    <p:extLst>
      <p:ext uri="{BB962C8B-B14F-4D97-AF65-F5344CB8AC3E}">
        <p14:creationId xmlns:p14="http://schemas.microsoft.com/office/powerpoint/2010/main" val="2622911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4942" y="88824"/>
            <a:ext cx="5049655" cy="1168348"/>
          </a:xfrm>
          <a:noFill/>
        </p:spPr>
        <p:txBody>
          <a:bodyPr>
            <a:normAutofit fontScale="90000"/>
          </a:bodyPr>
          <a:lstStyle/>
          <a:p>
            <a:pPr>
              <a:lnSpc>
                <a:spcPct val="90000"/>
              </a:lnSpc>
            </a:pPr>
            <a:r>
              <a:rPr lang="en-US" dirty="0" smtClean="0">
                <a:solidFill>
                  <a:schemeClr val="bg1"/>
                </a:solidFill>
              </a:rPr>
              <a:t>Uinta Basin’s record surface ozone - 2013</a:t>
            </a:r>
            <a:endParaRPr lang="en-US" dirty="0">
              <a:solidFill>
                <a:schemeClr val="bg1"/>
              </a:solidFill>
            </a:endParaRPr>
          </a:p>
        </p:txBody>
      </p:sp>
      <p:cxnSp>
        <p:nvCxnSpPr>
          <p:cNvPr id="17" name="Straight Connector 16"/>
          <p:cNvCxnSpPr/>
          <p:nvPr/>
        </p:nvCxnSpPr>
        <p:spPr>
          <a:xfrm>
            <a:off x="2050935" y="2092981"/>
            <a:ext cx="117" cy="238422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0" y="5077910"/>
            <a:ext cx="5490483" cy="1200328"/>
          </a:xfrm>
          <a:prstGeom prst="rect">
            <a:avLst/>
          </a:prstGeom>
          <a:solidFill>
            <a:srgbClr val="79D95B"/>
          </a:solidFill>
        </p:spPr>
        <p:txBody>
          <a:bodyPr wrap="square" rtlCol="0">
            <a:spAutoFit/>
          </a:bodyPr>
          <a:lstStyle/>
          <a:p>
            <a:pPr marL="342900" indent="-342900">
              <a:buFont typeface="Arial"/>
              <a:buChar char="•"/>
            </a:pPr>
            <a:r>
              <a:rPr lang="en-US" sz="2400" dirty="0" smtClean="0"/>
              <a:t>High emissions of ozone precursors</a:t>
            </a:r>
          </a:p>
          <a:p>
            <a:pPr marL="342900" indent="-342900">
              <a:buFont typeface="Arial"/>
              <a:buChar char="•"/>
            </a:pPr>
            <a:r>
              <a:rPr lang="en-US" sz="2400" dirty="0" smtClean="0"/>
              <a:t>Snow covered ground (reflected UV)</a:t>
            </a:r>
          </a:p>
          <a:p>
            <a:pPr marL="342900" indent="-342900">
              <a:buFont typeface="Arial"/>
              <a:buChar char="•"/>
            </a:pPr>
            <a:r>
              <a:rPr lang="en-US" sz="2400" dirty="0" smtClean="0"/>
              <a:t>Shallow inversion layer</a:t>
            </a:r>
            <a:endParaRPr lang="en-US" sz="2400" dirty="0"/>
          </a:p>
        </p:txBody>
      </p:sp>
      <p:pic>
        <p:nvPicPr>
          <p:cNvPr id="3" name="Picture 2" descr="propane_to_methane_Utah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34044" y="206035"/>
            <a:ext cx="3629857" cy="3223833"/>
          </a:xfrm>
          <a:prstGeom prst="rect">
            <a:avLst/>
          </a:prstGeom>
        </p:spPr>
      </p:pic>
      <p:pic>
        <p:nvPicPr>
          <p:cNvPr id="12" name="Picture 11" descr="benzene_to_methane_Utah201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26100" y="3485588"/>
            <a:ext cx="3448943" cy="2983488"/>
          </a:xfrm>
          <a:prstGeom prst="rect">
            <a:avLst/>
          </a:prstGeom>
        </p:spPr>
      </p:pic>
      <p:pic>
        <p:nvPicPr>
          <p:cNvPr id="19" name="Picture 18" descr="NOAA-4.gif"/>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8030292" y="5245457"/>
            <a:ext cx="615147" cy="617283"/>
          </a:xfrm>
          <a:prstGeom prst="rect">
            <a:avLst/>
          </a:prstGeom>
        </p:spPr>
      </p:pic>
      <p:grpSp>
        <p:nvGrpSpPr>
          <p:cNvPr id="13" name="Group 12"/>
          <p:cNvGrpSpPr/>
          <p:nvPr/>
        </p:nvGrpSpPr>
        <p:grpSpPr>
          <a:xfrm>
            <a:off x="0" y="1362222"/>
            <a:ext cx="5371201" cy="3663267"/>
            <a:chOff x="0" y="1362222"/>
            <a:chExt cx="5371201" cy="3663267"/>
          </a:xfrm>
        </p:grpSpPr>
        <p:grpSp>
          <p:nvGrpSpPr>
            <p:cNvPr id="4" name="Group 3"/>
            <p:cNvGrpSpPr/>
            <p:nvPr/>
          </p:nvGrpSpPr>
          <p:grpSpPr>
            <a:xfrm>
              <a:off x="0" y="1362222"/>
              <a:ext cx="5371201" cy="3663267"/>
              <a:chOff x="632501" y="1242800"/>
              <a:chExt cx="3960213" cy="2722910"/>
            </a:xfrm>
          </p:grpSpPr>
          <p:pic>
            <p:nvPicPr>
              <p:cNvPr id="5" name="Picture 4"/>
              <p:cNvPicPr>
                <a:picLocks noChangeAspect="1"/>
              </p:cNvPicPr>
              <p:nvPr/>
            </p:nvPicPr>
            <p:blipFill>
              <a:blip r:embed="rId6"/>
              <a:stretch>
                <a:fillRect/>
              </a:stretch>
            </p:blipFill>
            <p:spPr>
              <a:xfrm>
                <a:off x="632501" y="1242800"/>
                <a:ext cx="3822629" cy="2722910"/>
              </a:xfrm>
              <a:prstGeom prst="rect">
                <a:avLst/>
              </a:prstGeom>
            </p:spPr>
          </p:pic>
          <p:sp>
            <p:nvSpPr>
              <p:cNvPr id="6" name="TextBox 5"/>
              <p:cNvSpPr txBox="1"/>
              <p:nvPr/>
            </p:nvSpPr>
            <p:spPr>
              <a:xfrm>
                <a:off x="1158290" y="2894009"/>
                <a:ext cx="986375" cy="686312"/>
              </a:xfrm>
              <a:prstGeom prst="rect">
                <a:avLst/>
              </a:prstGeom>
              <a:noFill/>
            </p:spPr>
            <p:txBody>
              <a:bodyPr wrap="square" rtlCol="0">
                <a:spAutoFit/>
              </a:bodyPr>
              <a:lstStyle/>
              <a:p>
                <a:r>
                  <a:rPr lang="en-US" dirty="0" smtClean="0"/>
                  <a:t>75 ppb 8hr average standard</a:t>
                </a:r>
                <a:endParaRPr lang="en-US" dirty="0"/>
              </a:p>
            </p:txBody>
          </p:sp>
          <p:sp>
            <p:nvSpPr>
              <p:cNvPr id="7" name="TextBox 6"/>
              <p:cNvSpPr txBox="1"/>
              <p:nvPr/>
            </p:nvSpPr>
            <p:spPr>
              <a:xfrm>
                <a:off x="1506567" y="2367166"/>
                <a:ext cx="899040" cy="369332"/>
              </a:xfrm>
              <a:prstGeom prst="rect">
                <a:avLst/>
              </a:prstGeom>
              <a:noFill/>
            </p:spPr>
            <p:txBody>
              <a:bodyPr wrap="square" rtlCol="0">
                <a:spAutoFit/>
              </a:bodyPr>
              <a:lstStyle/>
              <a:p>
                <a:r>
                  <a:rPr lang="en-US" dirty="0" smtClean="0">
                    <a:solidFill>
                      <a:srgbClr val="FF0000"/>
                    </a:solidFill>
                  </a:rPr>
                  <a:t>11am</a:t>
                </a:r>
                <a:endParaRPr lang="en-US" dirty="0">
                  <a:solidFill>
                    <a:srgbClr val="FF0000"/>
                  </a:solidFill>
                </a:endParaRPr>
              </a:p>
            </p:txBody>
          </p:sp>
          <p:sp>
            <p:nvSpPr>
              <p:cNvPr id="8" name="TextBox 7"/>
              <p:cNvSpPr txBox="1"/>
              <p:nvPr/>
            </p:nvSpPr>
            <p:spPr>
              <a:xfrm>
                <a:off x="3451003" y="2495693"/>
                <a:ext cx="1141711" cy="369332"/>
              </a:xfrm>
              <a:prstGeom prst="rect">
                <a:avLst/>
              </a:prstGeom>
              <a:noFill/>
            </p:spPr>
            <p:txBody>
              <a:bodyPr wrap="square" rtlCol="0">
                <a:spAutoFit/>
              </a:bodyPr>
              <a:lstStyle/>
              <a:p>
                <a:r>
                  <a:rPr lang="en-US" dirty="0" smtClean="0"/>
                  <a:t>4-6pm</a:t>
                </a:r>
                <a:endParaRPr lang="en-US" dirty="0"/>
              </a:p>
            </p:txBody>
          </p:sp>
          <p:cxnSp>
            <p:nvCxnSpPr>
              <p:cNvPr id="9" name="Straight Arrow Connector 8"/>
              <p:cNvCxnSpPr/>
              <p:nvPr/>
            </p:nvCxnSpPr>
            <p:spPr>
              <a:xfrm>
                <a:off x="2493181" y="3191407"/>
                <a:ext cx="1288582" cy="0"/>
              </a:xfrm>
              <a:prstGeom prst="straightConnector1">
                <a:avLst/>
              </a:prstGeom>
              <a:ln>
                <a:solidFill>
                  <a:srgbClr val="FF0000"/>
                </a:solidFill>
                <a:tailEnd type="arrow" w="lg" len="lg"/>
              </a:ln>
            </p:spPr>
            <p:style>
              <a:lnRef idx="2">
                <a:schemeClr val="accent1"/>
              </a:lnRef>
              <a:fillRef idx="0">
                <a:schemeClr val="accent1"/>
              </a:fillRef>
              <a:effectRef idx="1">
                <a:schemeClr val="accent1"/>
              </a:effectRef>
              <a:fontRef idx="minor">
                <a:schemeClr val="tx1"/>
              </a:fontRef>
            </p:style>
          </p:cxnSp>
        </p:grpSp>
        <p:pic>
          <p:nvPicPr>
            <p:cNvPr id="20" name="Picture 19" descr="NOAA-4.gif"/>
            <p:cNvPicPr>
              <a:picLocks noChangeAspect="1"/>
            </p:cNvPicPr>
            <p:nvPr/>
          </p:nvPicPr>
          <p:blipFill>
            <a:blip r:embed="rId5" cstate="print">
              <a:alphaModFix amt="36000"/>
              <a:extLst>
                <a:ext uri="{28A0092B-C50C-407E-A947-70E740481C1C}">
                  <a14:useLocalDpi xmlns:a14="http://schemas.microsoft.com/office/drawing/2010/main"/>
                </a:ext>
              </a:extLst>
            </a:blip>
            <a:stretch>
              <a:fillRect/>
            </a:stretch>
          </p:blipFill>
          <p:spPr>
            <a:xfrm>
              <a:off x="0" y="1475698"/>
              <a:ext cx="615147" cy="617283"/>
            </a:xfrm>
            <a:prstGeom prst="rect">
              <a:avLst/>
            </a:prstGeom>
          </p:spPr>
        </p:pic>
      </p:grpSp>
      <p:pic>
        <p:nvPicPr>
          <p:cNvPr id="22" name="Picture 21" descr="NOAA-4.gif"/>
          <p:cNvPicPr>
            <a:picLocks noChangeAspect="1"/>
          </p:cNvPicPr>
          <p:nvPr/>
        </p:nvPicPr>
        <p:blipFill>
          <a:blip r:embed="rId5" cstate="print">
            <a:alphaModFix amt="40000"/>
            <a:extLst>
              <a:ext uri="{28A0092B-C50C-407E-A947-70E740481C1C}">
                <a14:useLocalDpi xmlns:a14="http://schemas.microsoft.com/office/drawing/2010/main"/>
              </a:ext>
            </a:extLst>
          </a:blip>
          <a:stretch>
            <a:fillRect/>
          </a:stretch>
        </p:blipFill>
        <p:spPr>
          <a:xfrm>
            <a:off x="8030292" y="2092981"/>
            <a:ext cx="615147" cy="617283"/>
          </a:xfrm>
          <a:prstGeom prst="rect">
            <a:avLst/>
          </a:prstGeom>
        </p:spPr>
      </p:pic>
      <p:cxnSp>
        <p:nvCxnSpPr>
          <p:cNvPr id="11" name="Straight Connector 10"/>
          <p:cNvCxnSpPr/>
          <p:nvPr/>
        </p:nvCxnSpPr>
        <p:spPr>
          <a:xfrm>
            <a:off x="2027009" y="2092981"/>
            <a:ext cx="25659" cy="2414025"/>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9460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5" name="Content Placeholder 4"/>
          <p:cNvSpPr>
            <a:spLocks noGrp="1"/>
          </p:cNvSpPr>
          <p:nvPr>
            <p:ph idx="1"/>
          </p:nvPr>
        </p:nvSpPr>
        <p:spPr/>
        <p:txBody>
          <a:bodyPr/>
          <a:lstStyle/>
          <a:p>
            <a:r>
              <a:rPr lang="en-US" dirty="0" smtClean="0">
                <a:solidFill>
                  <a:schemeClr val="bg1"/>
                </a:solidFill>
              </a:rPr>
              <a:t>What we know:</a:t>
            </a:r>
          </a:p>
          <a:p>
            <a:pPr lvl="1"/>
            <a:r>
              <a:rPr lang="en-US" dirty="0" smtClean="0">
                <a:solidFill>
                  <a:schemeClr val="bg1"/>
                </a:solidFill>
              </a:rPr>
              <a:t>Oil and gas production emissions affect air quality </a:t>
            </a:r>
            <a:r>
              <a:rPr lang="en-US" dirty="0" smtClean="0">
                <a:solidFill>
                  <a:srgbClr val="FFFF00"/>
                </a:solidFill>
              </a:rPr>
              <a:t>globally</a:t>
            </a:r>
            <a:r>
              <a:rPr lang="en-US" dirty="0" smtClean="0">
                <a:solidFill>
                  <a:schemeClr val="bg1"/>
                </a:solidFill>
              </a:rPr>
              <a:t> (greenhouse gases) and </a:t>
            </a:r>
            <a:r>
              <a:rPr lang="en-US" dirty="0" smtClean="0">
                <a:solidFill>
                  <a:srgbClr val="FFFF00"/>
                </a:solidFill>
              </a:rPr>
              <a:t>regionally</a:t>
            </a:r>
            <a:r>
              <a:rPr lang="en-US" dirty="0" smtClean="0">
                <a:solidFill>
                  <a:schemeClr val="bg1"/>
                </a:solidFill>
              </a:rPr>
              <a:t> (air toxics and ozone).</a:t>
            </a:r>
          </a:p>
          <a:p>
            <a:pPr lvl="1"/>
            <a:r>
              <a:rPr lang="en-US" dirty="0" smtClean="0">
                <a:solidFill>
                  <a:schemeClr val="bg1"/>
                </a:solidFill>
              </a:rPr>
              <a:t>Atmospheric  measurements show that </a:t>
            </a:r>
            <a:r>
              <a:rPr lang="en-US" dirty="0" smtClean="0">
                <a:solidFill>
                  <a:srgbClr val="FFFF00"/>
                </a:solidFill>
              </a:rPr>
              <a:t>emissions are greater than inventory accounts</a:t>
            </a:r>
            <a:r>
              <a:rPr lang="en-US" dirty="0" smtClean="0">
                <a:solidFill>
                  <a:schemeClr val="bg1"/>
                </a:solidFill>
              </a:rPr>
              <a:t>.</a:t>
            </a:r>
          </a:p>
          <a:p>
            <a:r>
              <a:rPr lang="en-US" dirty="0" smtClean="0">
                <a:solidFill>
                  <a:schemeClr val="bg1"/>
                </a:solidFill>
              </a:rPr>
              <a:t>What we don’t know:</a:t>
            </a:r>
          </a:p>
          <a:p>
            <a:pPr lvl="1"/>
            <a:r>
              <a:rPr lang="en-US" dirty="0" smtClean="0">
                <a:solidFill>
                  <a:schemeClr val="bg1"/>
                </a:solidFill>
              </a:rPr>
              <a:t>How inventories can be improved / what they are missing</a:t>
            </a:r>
          </a:p>
          <a:p>
            <a:pPr lvl="1"/>
            <a:r>
              <a:rPr lang="en-US" dirty="0" smtClean="0">
                <a:solidFill>
                  <a:schemeClr val="bg1"/>
                </a:solidFill>
              </a:rPr>
              <a:t>What the emissions from US oil and gas production are and how they will change.</a:t>
            </a:r>
          </a:p>
          <a:p>
            <a:endParaRPr lang="en-US" dirty="0" smtClean="0">
              <a:solidFill>
                <a:schemeClr val="bg1"/>
              </a:solidFill>
            </a:endParaRPr>
          </a:p>
        </p:txBody>
      </p:sp>
      <p:sp>
        <p:nvSpPr>
          <p:cNvPr id="3" name="Date Placeholder 2"/>
          <p:cNvSpPr>
            <a:spLocks noGrp="1"/>
          </p:cNvSpPr>
          <p:nvPr>
            <p:ph type="dt" sz="half" idx="10"/>
          </p:nvPr>
        </p:nvSpPr>
        <p:spPr/>
        <p:txBody>
          <a:bodyPr/>
          <a:lstStyle/>
          <a:p>
            <a:fld id="{9AEA322A-5BF4-A44D-86B4-CF88B2F643EC}" type="datetime1">
              <a:rPr lang="en-US" smtClean="0"/>
              <a:t>6/6/2014</a:t>
            </a:fld>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pPr/>
              <a:t>27</a:t>
            </a:fld>
            <a:endParaRPr lang="en-US" dirty="0"/>
          </a:p>
        </p:txBody>
      </p:sp>
    </p:spTree>
    <p:extLst>
      <p:ext uri="{BB962C8B-B14F-4D97-AF65-F5344CB8AC3E}">
        <p14:creationId xmlns:p14="http://schemas.microsoft.com/office/powerpoint/2010/main" val="21880676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A25062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2733"/>
            <a:ext cx="9103760" cy="6827817"/>
          </a:xfrm>
          <a:prstGeom prst="rect">
            <a:avLst/>
          </a:prstGeom>
        </p:spPr>
      </p:pic>
      <p:sp>
        <p:nvSpPr>
          <p:cNvPr id="3" name="Subtitle 2"/>
          <p:cNvSpPr>
            <a:spLocks noGrp="1"/>
          </p:cNvSpPr>
          <p:nvPr>
            <p:ph type="subTitle" idx="1"/>
          </p:nvPr>
        </p:nvSpPr>
        <p:spPr>
          <a:xfrm>
            <a:off x="266574" y="1176708"/>
            <a:ext cx="8572063" cy="1435797"/>
          </a:xfrm>
          <a:noFill/>
        </p:spPr>
        <p:txBody>
          <a:bodyPr>
            <a:noAutofit/>
          </a:bodyPr>
          <a:lstStyle/>
          <a:p>
            <a:r>
              <a:rPr lang="en-US" sz="2000" dirty="0" smtClean="0">
                <a:solidFill>
                  <a:srgbClr val="000090"/>
                </a:solidFill>
              </a:rPr>
              <a:t>Gabrielle </a:t>
            </a:r>
            <a:r>
              <a:rPr lang="en-US" sz="2000" dirty="0" err="1">
                <a:solidFill>
                  <a:srgbClr val="000090"/>
                </a:solidFill>
              </a:rPr>
              <a:t>Pétron</a:t>
            </a:r>
            <a:r>
              <a:rPr lang="en-US" sz="2000" dirty="0">
                <a:solidFill>
                  <a:srgbClr val="000090"/>
                </a:solidFill>
              </a:rPr>
              <a:t>, </a:t>
            </a:r>
            <a:r>
              <a:rPr lang="en-US" sz="2000" dirty="0" err="1">
                <a:solidFill>
                  <a:srgbClr val="000090"/>
                </a:solidFill>
              </a:rPr>
              <a:t>Colm</a:t>
            </a:r>
            <a:r>
              <a:rPr lang="en-US" sz="2000" dirty="0">
                <a:solidFill>
                  <a:srgbClr val="000090"/>
                </a:solidFill>
              </a:rPr>
              <a:t> Sweeney, Jessica Gilman, Sam </a:t>
            </a:r>
            <a:r>
              <a:rPr lang="en-US" sz="2000" dirty="0" err="1" smtClean="0">
                <a:solidFill>
                  <a:srgbClr val="000090"/>
                </a:solidFill>
              </a:rPr>
              <a:t>Oltmans</a:t>
            </a:r>
            <a:r>
              <a:rPr lang="en-US" sz="2000" dirty="0" smtClean="0">
                <a:solidFill>
                  <a:srgbClr val="000090"/>
                </a:solidFill>
              </a:rPr>
              <a:t>, Russ Schnell, Eric </a:t>
            </a:r>
            <a:r>
              <a:rPr lang="en-US" sz="2000" dirty="0" err="1" smtClean="0">
                <a:solidFill>
                  <a:srgbClr val="000090"/>
                </a:solidFill>
                <a:effectLst/>
              </a:rPr>
              <a:t>Kort</a:t>
            </a:r>
            <a:r>
              <a:rPr lang="en-US" sz="2000" dirty="0" smtClean="0">
                <a:solidFill>
                  <a:srgbClr val="000090"/>
                </a:solidFill>
                <a:effectLst/>
              </a:rPr>
              <a:t>, Ben Miller, Stephen </a:t>
            </a:r>
            <a:r>
              <a:rPr lang="en-US" sz="2000" dirty="0" err="1" smtClean="0">
                <a:solidFill>
                  <a:srgbClr val="000090"/>
                </a:solidFill>
                <a:effectLst/>
              </a:rPr>
              <a:t>Montzka</a:t>
            </a:r>
            <a:r>
              <a:rPr lang="en-US" sz="2000" dirty="0" smtClean="0">
                <a:solidFill>
                  <a:srgbClr val="000090"/>
                </a:solidFill>
                <a:effectLst/>
              </a:rPr>
              <a:t>… </a:t>
            </a:r>
            <a:r>
              <a:rPr lang="en-US" sz="2000" smtClean="0">
                <a:solidFill>
                  <a:srgbClr val="000090"/>
                </a:solidFill>
                <a:effectLst/>
              </a:rPr>
              <a:t>and more</a:t>
            </a:r>
            <a:endParaRPr lang="en-US" sz="2000" dirty="0" smtClean="0">
              <a:solidFill>
                <a:srgbClr val="000090"/>
              </a:solidFill>
              <a:effectLst/>
            </a:endParaRPr>
          </a:p>
          <a:p>
            <a:endParaRPr lang="en-US" sz="2000" dirty="0">
              <a:solidFill>
                <a:srgbClr val="000090"/>
              </a:solidFill>
              <a:effectLst/>
            </a:endParaRPr>
          </a:p>
        </p:txBody>
      </p:sp>
      <p:pic>
        <p:nvPicPr>
          <p:cNvPr id="5" name="Picture 4" descr="cir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0491" y="5937114"/>
            <a:ext cx="1366418" cy="669545"/>
          </a:xfrm>
          <a:prstGeom prst="rect">
            <a:avLst/>
          </a:prstGeom>
        </p:spPr>
      </p:pic>
      <p:pic>
        <p:nvPicPr>
          <p:cNvPr id="6" name="Picture 5" descr="NOAA_logo.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48113" y="5631638"/>
            <a:ext cx="931474" cy="935355"/>
          </a:xfrm>
          <a:prstGeom prst="rect">
            <a:avLst/>
          </a:prstGeom>
        </p:spPr>
      </p:pic>
      <p:pic>
        <p:nvPicPr>
          <p:cNvPr id="7" name="Picture 6" descr="UMlogo.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772270" y="5631638"/>
            <a:ext cx="740896" cy="785397"/>
          </a:xfrm>
          <a:prstGeom prst="rect">
            <a:avLst/>
          </a:prstGeom>
        </p:spPr>
      </p:pic>
      <p:pic>
        <p:nvPicPr>
          <p:cNvPr id="9" name="Picture 8" descr="aerodyneLogo.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643992" y="5673045"/>
            <a:ext cx="922339" cy="460314"/>
          </a:xfrm>
          <a:prstGeom prst="rect">
            <a:avLst/>
          </a:prstGeom>
        </p:spPr>
      </p:pic>
      <p:pic>
        <p:nvPicPr>
          <p:cNvPr id="10" name="Picture 9" descr="picarro-logo.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892472" y="5673045"/>
            <a:ext cx="1421310" cy="485110"/>
          </a:xfrm>
          <a:prstGeom prst="rect">
            <a:avLst/>
          </a:prstGeom>
        </p:spPr>
      </p:pic>
      <p:pic>
        <p:nvPicPr>
          <p:cNvPr id="11" name="Picture 10" descr="edflogo.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482229" y="5494796"/>
            <a:ext cx="1649213" cy="745602"/>
          </a:xfrm>
          <a:prstGeom prst="rect">
            <a:avLst/>
          </a:prstGeom>
        </p:spPr>
      </p:pic>
      <p:sp>
        <p:nvSpPr>
          <p:cNvPr id="12" name="TextBox 11"/>
          <p:cNvSpPr txBox="1"/>
          <p:nvPr/>
        </p:nvSpPr>
        <p:spPr>
          <a:xfrm>
            <a:off x="3643992" y="6452770"/>
            <a:ext cx="5460887" cy="307777"/>
          </a:xfrm>
          <a:prstGeom prst="rect">
            <a:avLst/>
          </a:prstGeom>
          <a:noFill/>
        </p:spPr>
        <p:txBody>
          <a:bodyPr wrap="square" rtlCol="0">
            <a:spAutoFit/>
          </a:bodyPr>
          <a:lstStyle/>
          <a:p>
            <a:r>
              <a:rPr lang="en-US" sz="1400" i="1" dirty="0" smtClean="0">
                <a:solidFill>
                  <a:schemeClr val="accent6">
                    <a:lumMod val="25000"/>
                    <a:lumOff val="75000"/>
                  </a:schemeClr>
                </a:solidFill>
              </a:rPr>
              <a:t>Photo: sunset over the Denton, TX  airport, courtesy S. </a:t>
            </a:r>
            <a:r>
              <a:rPr lang="en-US" sz="1400" i="1" dirty="0" err="1" smtClean="0">
                <a:solidFill>
                  <a:schemeClr val="accent6">
                    <a:lumMod val="25000"/>
                    <a:lumOff val="75000"/>
                  </a:schemeClr>
                </a:solidFill>
              </a:rPr>
              <a:t>Wolter</a:t>
            </a:r>
            <a:endParaRPr lang="en-US" sz="1400" i="1" dirty="0">
              <a:solidFill>
                <a:schemeClr val="accent6">
                  <a:lumMod val="25000"/>
                  <a:lumOff val="75000"/>
                </a:schemeClr>
              </a:solidFill>
            </a:endParaRPr>
          </a:p>
        </p:txBody>
      </p:sp>
      <p:sp>
        <p:nvSpPr>
          <p:cNvPr id="4" name="TextBox 3"/>
          <p:cNvSpPr txBox="1"/>
          <p:nvPr/>
        </p:nvSpPr>
        <p:spPr>
          <a:xfrm>
            <a:off x="4923779" y="3752009"/>
            <a:ext cx="3557384" cy="369332"/>
          </a:xfrm>
          <a:prstGeom prst="rect">
            <a:avLst/>
          </a:prstGeom>
          <a:noFill/>
        </p:spPr>
        <p:txBody>
          <a:bodyPr wrap="none" rtlCol="0">
            <a:spAutoFit/>
          </a:bodyPr>
          <a:lstStyle/>
          <a:p>
            <a:r>
              <a:rPr lang="en-US" dirty="0" smtClean="0">
                <a:solidFill>
                  <a:srgbClr val="000090"/>
                </a:solidFill>
              </a:rPr>
              <a:t>Contact: </a:t>
            </a:r>
            <a:r>
              <a:rPr lang="en-US" dirty="0" err="1" smtClean="0">
                <a:solidFill>
                  <a:srgbClr val="000090"/>
                </a:solidFill>
              </a:rPr>
              <a:t>Anna.Karion@noaa.gov</a:t>
            </a:r>
            <a:endParaRPr lang="en-US" dirty="0">
              <a:solidFill>
                <a:srgbClr val="000090"/>
              </a:solidFill>
            </a:endParaRPr>
          </a:p>
        </p:txBody>
      </p:sp>
      <p:sp>
        <p:nvSpPr>
          <p:cNvPr id="2" name="TextBox 1"/>
          <p:cNvSpPr txBox="1"/>
          <p:nvPr/>
        </p:nvSpPr>
        <p:spPr>
          <a:xfrm>
            <a:off x="666004" y="511155"/>
            <a:ext cx="3161142" cy="369332"/>
          </a:xfrm>
          <a:prstGeom prst="rect">
            <a:avLst/>
          </a:prstGeom>
          <a:noFill/>
        </p:spPr>
        <p:txBody>
          <a:bodyPr wrap="none" rtlCol="0">
            <a:spAutoFit/>
          </a:bodyPr>
          <a:lstStyle/>
          <a:p>
            <a:r>
              <a:rPr lang="en-US" dirty="0" smtClean="0"/>
              <a:t>Thanks to contributions from:</a:t>
            </a:r>
            <a:endParaRPr lang="en-US" dirty="0"/>
          </a:p>
        </p:txBody>
      </p:sp>
    </p:spTree>
    <p:extLst>
      <p:ext uri="{BB962C8B-B14F-4D97-AF65-F5344CB8AC3E}">
        <p14:creationId xmlns:p14="http://schemas.microsoft.com/office/powerpoint/2010/main" val="21024926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Date Placeholder 2"/>
          <p:cNvSpPr>
            <a:spLocks noGrp="1"/>
          </p:cNvSpPr>
          <p:nvPr>
            <p:ph type="dt" sz="half" idx="10"/>
          </p:nvPr>
        </p:nvSpPr>
        <p:spPr/>
        <p:txBody>
          <a:bodyPr/>
          <a:lstStyle/>
          <a:p>
            <a:fld id="{9AEA322A-5BF4-A44D-86B4-CF88B2F643EC}" type="datetime1">
              <a:rPr lang="en-US" smtClean="0"/>
              <a:t>6/6/2014</a:t>
            </a:fld>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pPr/>
              <a:t>29</a:t>
            </a:fld>
            <a:endParaRPr lang="en-US" dirty="0"/>
          </a:p>
        </p:txBody>
      </p:sp>
    </p:spTree>
    <p:extLst>
      <p:ext uri="{BB962C8B-B14F-4D97-AF65-F5344CB8AC3E}">
        <p14:creationId xmlns:p14="http://schemas.microsoft.com/office/powerpoint/2010/main" val="3411938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124" y="348830"/>
            <a:ext cx="8900885" cy="1145828"/>
          </a:xfrm>
        </p:spPr>
        <p:txBody>
          <a:bodyPr>
            <a:normAutofit fontScale="90000"/>
          </a:bodyPr>
          <a:lstStyle/>
          <a:p>
            <a:pPr algn="ctr">
              <a:lnSpc>
                <a:spcPct val="100000"/>
              </a:lnSpc>
            </a:pPr>
            <a:r>
              <a:rPr lang="en-US" sz="4000" dirty="0" smtClean="0"/>
              <a:t>Potential Air Impacts of </a:t>
            </a:r>
            <a:br>
              <a:rPr lang="en-US" sz="4000" dirty="0" smtClean="0"/>
            </a:br>
            <a:r>
              <a:rPr lang="en-US" sz="4000" dirty="0" smtClean="0"/>
              <a:t>Unconventional Oil and Gas Development</a:t>
            </a:r>
            <a:endParaRPr lang="en-US" sz="4000" dirty="0">
              <a:solidFill>
                <a:srgbClr val="000090"/>
              </a:solidFill>
            </a:endParaRPr>
          </a:p>
        </p:txBody>
      </p:sp>
      <p:grpSp>
        <p:nvGrpSpPr>
          <p:cNvPr id="6" name="Group 5"/>
          <p:cNvGrpSpPr/>
          <p:nvPr/>
        </p:nvGrpSpPr>
        <p:grpSpPr>
          <a:xfrm>
            <a:off x="102969" y="2238461"/>
            <a:ext cx="9105657" cy="3550512"/>
            <a:chOff x="102969" y="2238461"/>
            <a:chExt cx="9105657" cy="3550512"/>
          </a:xfrm>
        </p:grpSpPr>
        <p:sp>
          <p:nvSpPr>
            <p:cNvPr id="35" name="Cube 34"/>
            <p:cNvSpPr/>
            <p:nvPr/>
          </p:nvSpPr>
          <p:spPr>
            <a:xfrm>
              <a:off x="111125" y="4677640"/>
              <a:ext cx="8900885" cy="1111333"/>
            </a:xfrm>
            <a:prstGeom prst="cube">
              <a:avLst>
                <a:gd name="adj" fmla="val 32881"/>
              </a:avLst>
            </a:prstGeom>
            <a:gradFill>
              <a:gsLst>
                <a:gs pos="0">
                  <a:schemeClr val="accent1">
                    <a:lumMod val="75000"/>
                  </a:schemeClr>
                </a:gs>
                <a:gs pos="47000">
                  <a:srgbClr val="800000"/>
                </a:gs>
                <a:gs pos="99000">
                  <a:schemeClr val="accent5">
                    <a:lumMod val="60000"/>
                    <a:lumOff val="40000"/>
                  </a:schemeClr>
                </a:gs>
              </a:gsLst>
              <a:lin ang="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147292" y="2240968"/>
              <a:ext cx="2856562" cy="1340816"/>
            </a:xfrm>
            <a:prstGeom prst="rect">
              <a:avLst/>
            </a:prstGeom>
            <a:solidFill>
              <a:srgbClr val="AAD7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329254" y="2238461"/>
              <a:ext cx="2856562" cy="1340816"/>
            </a:xfrm>
            <a:prstGeom prst="rect">
              <a:avLst/>
            </a:prstGeom>
            <a:solidFill>
              <a:srgbClr val="AAD7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72692" y="2238461"/>
              <a:ext cx="2856562" cy="1340816"/>
            </a:xfrm>
            <a:prstGeom prst="rect">
              <a:avLst/>
            </a:prstGeom>
            <a:solidFill>
              <a:srgbClr val="AAD7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ube 25"/>
            <p:cNvSpPr/>
            <p:nvPr/>
          </p:nvSpPr>
          <p:spPr>
            <a:xfrm>
              <a:off x="102969" y="3579277"/>
              <a:ext cx="3226285" cy="147814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405414" y="2349167"/>
              <a:ext cx="3027693" cy="1200329"/>
            </a:xfrm>
            <a:prstGeom prst="rect">
              <a:avLst/>
            </a:prstGeom>
            <a:noFill/>
          </p:spPr>
          <p:txBody>
            <a:bodyPr wrap="square" rtlCol="0">
              <a:spAutoFit/>
            </a:bodyPr>
            <a:lstStyle/>
            <a:p>
              <a:r>
                <a:rPr lang="en-US" dirty="0" smtClean="0">
                  <a:solidFill>
                    <a:srgbClr val="800000"/>
                  </a:solidFill>
                </a:rPr>
                <a:t>Volatile Organic Compounds (VOC) &amp; Nitrogen Oxides: Ozone Precursors</a:t>
              </a:r>
              <a:endParaRPr lang="en-US" dirty="0">
                <a:solidFill>
                  <a:srgbClr val="800000"/>
                </a:solidFill>
              </a:endParaRPr>
            </a:p>
          </p:txBody>
        </p:sp>
        <p:sp>
          <p:nvSpPr>
            <p:cNvPr id="12" name="TextBox 11"/>
            <p:cNvSpPr txBox="1"/>
            <p:nvPr/>
          </p:nvSpPr>
          <p:spPr>
            <a:xfrm>
              <a:off x="533837" y="2444417"/>
              <a:ext cx="3115502" cy="923330"/>
            </a:xfrm>
            <a:prstGeom prst="rect">
              <a:avLst/>
            </a:prstGeom>
            <a:noFill/>
          </p:spPr>
          <p:txBody>
            <a:bodyPr wrap="square" rtlCol="0">
              <a:spAutoFit/>
            </a:bodyPr>
            <a:lstStyle/>
            <a:p>
              <a:r>
                <a:rPr lang="en-US" dirty="0" smtClean="0">
                  <a:solidFill>
                    <a:srgbClr val="0000FF"/>
                  </a:solidFill>
                </a:rPr>
                <a:t>Air Toxics </a:t>
              </a:r>
            </a:p>
            <a:p>
              <a:r>
                <a:rPr lang="en-US" dirty="0" smtClean="0">
                  <a:solidFill>
                    <a:srgbClr val="0000FF"/>
                  </a:solidFill>
                </a:rPr>
                <a:t>(Benzene, Toluene, H</a:t>
              </a:r>
              <a:r>
                <a:rPr lang="en-US" baseline="-25000" dirty="0" smtClean="0">
                  <a:solidFill>
                    <a:srgbClr val="0000FF"/>
                  </a:solidFill>
                </a:rPr>
                <a:t>2</a:t>
              </a:r>
              <a:r>
                <a:rPr lang="en-US" dirty="0" smtClean="0">
                  <a:solidFill>
                    <a:srgbClr val="0000FF"/>
                  </a:solidFill>
                </a:rPr>
                <a:t>S…)</a:t>
              </a:r>
            </a:p>
            <a:p>
              <a:r>
                <a:rPr lang="en-US" dirty="0" smtClean="0">
                  <a:solidFill>
                    <a:srgbClr val="0000FF"/>
                  </a:solidFill>
                </a:rPr>
                <a:t>Particles (dust)</a:t>
              </a:r>
            </a:p>
          </p:txBody>
        </p:sp>
        <p:sp>
          <p:nvSpPr>
            <p:cNvPr id="13" name="TextBox 12"/>
            <p:cNvSpPr txBox="1"/>
            <p:nvPr/>
          </p:nvSpPr>
          <p:spPr>
            <a:xfrm>
              <a:off x="6433107" y="2561626"/>
              <a:ext cx="2775519" cy="646331"/>
            </a:xfrm>
            <a:prstGeom prst="rect">
              <a:avLst/>
            </a:prstGeom>
            <a:noFill/>
          </p:spPr>
          <p:txBody>
            <a:bodyPr wrap="square" rtlCol="0">
              <a:spAutoFit/>
            </a:bodyPr>
            <a:lstStyle/>
            <a:p>
              <a:r>
                <a:rPr lang="en-US" dirty="0" smtClean="0">
                  <a:solidFill>
                    <a:srgbClr val="008000"/>
                  </a:solidFill>
                </a:rPr>
                <a:t>Methane (CH</a:t>
              </a:r>
              <a:r>
                <a:rPr lang="en-US" baseline="-25000" dirty="0" smtClean="0">
                  <a:solidFill>
                    <a:srgbClr val="008000"/>
                  </a:solidFill>
                </a:rPr>
                <a:t>4</a:t>
              </a:r>
              <a:r>
                <a:rPr lang="en-US" dirty="0" smtClean="0">
                  <a:solidFill>
                    <a:srgbClr val="008000"/>
                  </a:solidFill>
                </a:rPr>
                <a:t>), </a:t>
              </a:r>
            </a:p>
            <a:p>
              <a:r>
                <a:rPr lang="en-US" dirty="0" smtClean="0">
                  <a:solidFill>
                    <a:srgbClr val="008000"/>
                  </a:solidFill>
                </a:rPr>
                <a:t>Carbon dioxide (CO</a:t>
              </a:r>
              <a:r>
                <a:rPr lang="en-US" baseline="-25000" dirty="0" smtClean="0">
                  <a:solidFill>
                    <a:srgbClr val="008000"/>
                  </a:solidFill>
                </a:rPr>
                <a:t>2</a:t>
              </a:r>
              <a:r>
                <a:rPr lang="en-US" dirty="0" smtClean="0">
                  <a:solidFill>
                    <a:srgbClr val="008000"/>
                  </a:solidFill>
                </a:rPr>
                <a:t>)</a:t>
              </a:r>
            </a:p>
          </p:txBody>
        </p:sp>
        <p:sp>
          <p:nvSpPr>
            <p:cNvPr id="14" name="TextBox 13"/>
            <p:cNvSpPr txBox="1"/>
            <p:nvPr/>
          </p:nvSpPr>
          <p:spPr>
            <a:xfrm>
              <a:off x="6528173" y="5069767"/>
              <a:ext cx="1211086" cy="646331"/>
            </a:xfrm>
            <a:prstGeom prst="rect">
              <a:avLst/>
            </a:prstGeom>
            <a:noFill/>
          </p:spPr>
          <p:txBody>
            <a:bodyPr wrap="square" rtlCol="0">
              <a:spAutoFit/>
            </a:bodyPr>
            <a:lstStyle/>
            <a:p>
              <a:pPr algn="ctr"/>
              <a:r>
                <a:rPr lang="en-US" b="1" dirty="0" smtClean="0">
                  <a:solidFill>
                    <a:srgbClr val="FFFFFF"/>
                  </a:solidFill>
                </a:rPr>
                <a:t>Global Scale</a:t>
              </a:r>
              <a:endParaRPr lang="en-US" b="1" dirty="0">
                <a:solidFill>
                  <a:srgbClr val="FFFFFF"/>
                </a:solidFill>
              </a:endParaRPr>
            </a:p>
          </p:txBody>
        </p:sp>
        <p:sp>
          <p:nvSpPr>
            <p:cNvPr id="15" name="TextBox 14"/>
            <p:cNvSpPr txBox="1"/>
            <p:nvPr/>
          </p:nvSpPr>
          <p:spPr>
            <a:xfrm>
              <a:off x="3706544" y="5069767"/>
              <a:ext cx="1212717" cy="646331"/>
            </a:xfrm>
            <a:prstGeom prst="rect">
              <a:avLst/>
            </a:prstGeom>
            <a:noFill/>
          </p:spPr>
          <p:txBody>
            <a:bodyPr wrap="square" rtlCol="0">
              <a:spAutoFit/>
            </a:bodyPr>
            <a:lstStyle/>
            <a:p>
              <a:pPr algn="ctr"/>
              <a:r>
                <a:rPr lang="en-US" b="1" dirty="0" smtClean="0">
                  <a:solidFill>
                    <a:srgbClr val="FFFFFF"/>
                  </a:solidFill>
                </a:rPr>
                <a:t>Regional Scale</a:t>
              </a:r>
              <a:endParaRPr lang="en-US" b="1" dirty="0">
                <a:solidFill>
                  <a:srgbClr val="FFFFFF"/>
                </a:solidFill>
              </a:endParaRPr>
            </a:p>
          </p:txBody>
        </p:sp>
        <p:sp>
          <p:nvSpPr>
            <p:cNvPr id="16" name="TextBox 15"/>
            <p:cNvSpPr txBox="1"/>
            <p:nvPr/>
          </p:nvSpPr>
          <p:spPr>
            <a:xfrm>
              <a:off x="472693" y="5065968"/>
              <a:ext cx="1998504" cy="646331"/>
            </a:xfrm>
            <a:prstGeom prst="rect">
              <a:avLst/>
            </a:prstGeom>
            <a:noFill/>
          </p:spPr>
          <p:txBody>
            <a:bodyPr wrap="square" rtlCol="0">
              <a:spAutoFit/>
            </a:bodyPr>
            <a:lstStyle/>
            <a:p>
              <a:pPr algn="ctr"/>
              <a:r>
                <a:rPr lang="en-US" b="1" dirty="0" smtClean="0">
                  <a:solidFill>
                    <a:schemeClr val="bg1"/>
                  </a:solidFill>
                </a:rPr>
                <a:t>Local-Regional Scale</a:t>
              </a:r>
              <a:endParaRPr lang="en-US" b="1" dirty="0">
                <a:solidFill>
                  <a:schemeClr val="bg1"/>
                </a:solidFill>
              </a:endParaRPr>
            </a:p>
          </p:txBody>
        </p:sp>
        <p:grpSp>
          <p:nvGrpSpPr>
            <p:cNvPr id="18" name="Group 17"/>
            <p:cNvGrpSpPr/>
            <p:nvPr/>
          </p:nvGrpSpPr>
          <p:grpSpPr>
            <a:xfrm>
              <a:off x="251695" y="3579277"/>
              <a:ext cx="5967580" cy="1478146"/>
              <a:chOff x="233293" y="4389977"/>
              <a:chExt cx="5967580" cy="1478146"/>
            </a:xfrm>
          </p:grpSpPr>
          <p:sp>
            <p:nvSpPr>
              <p:cNvPr id="19" name="Cube 18"/>
              <p:cNvSpPr/>
              <p:nvPr/>
            </p:nvSpPr>
            <p:spPr>
              <a:xfrm>
                <a:off x="2951707" y="4389977"/>
                <a:ext cx="3249166" cy="147814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33293" y="5083293"/>
                <a:ext cx="2608489" cy="584776"/>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200" b="1" dirty="0" smtClean="0"/>
                  <a:t>Health</a:t>
                </a:r>
              </a:p>
            </p:txBody>
          </p:sp>
        </p:grpSp>
        <p:grpSp>
          <p:nvGrpSpPr>
            <p:cNvPr id="21" name="Group 20"/>
            <p:cNvGrpSpPr/>
            <p:nvPr/>
          </p:nvGrpSpPr>
          <p:grpSpPr>
            <a:xfrm>
              <a:off x="3082037" y="3579277"/>
              <a:ext cx="5921817" cy="1478146"/>
              <a:chOff x="256175" y="3598935"/>
              <a:chExt cx="5921817" cy="1478146"/>
            </a:xfrm>
          </p:grpSpPr>
          <p:sp>
            <p:nvSpPr>
              <p:cNvPr id="22" name="Cube 21"/>
              <p:cNvSpPr/>
              <p:nvPr/>
            </p:nvSpPr>
            <p:spPr>
              <a:xfrm>
                <a:off x="2951707" y="3598935"/>
                <a:ext cx="3226285" cy="147814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56175" y="4292251"/>
                <a:ext cx="2695532" cy="584776"/>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200" b="1" dirty="0" smtClean="0"/>
                  <a:t>Air Quality</a:t>
                </a:r>
                <a:endParaRPr lang="en-US" sz="3200" b="1" dirty="0"/>
              </a:p>
            </p:txBody>
          </p:sp>
        </p:grpSp>
        <p:sp>
          <p:nvSpPr>
            <p:cNvPr id="24" name="TextBox 23"/>
            <p:cNvSpPr txBox="1"/>
            <p:nvPr/>
          </p:nvSpPr>
          <p:spPr>
            <a:xfrm>
              <a:off x="5926296" y="3976008"/>
              <a:ext cx="2539842" cy="1077218"/>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200" b="1" dirty="0" smtClean="0"/>
                <a:t>Climate Forcing</a:t>
              </a:r>
            </a:p>
          </p:txBody>
        </p:sp>
      </p:grpSp>
      <p:sp>
        <p:nvSpPr>
          <p:cNvPr id="3" name="TextBox 2"/>
          <p:cNvSpPr txBox="1"/>
          <p:nvPr/>
        </p:nvSpPr>
        <p:spPr>
          <a:xfrm>
            <a:off x="6573870" y="6435209"/>
            <a:ext cx="2497126" cy="369332"/>
          </a:xfrm>
          <a:prstGeom prst="rect">
            <a:avLst/>
          </a:prstGeom>
          <a:noFill/>
        </p:spPr>
        <p:txBody>
          <a:bodyPr wrap="none" rtlCol="0">
            <a:spAutoFit/>
          </a:bodyPr>
          <a:lstStyle/>
          <a:p>
            <a:pPr algn="ctr"/>
            <a:r>
              <a:rPr lang="en-US" i="1" dirty="0" smtClean="0">
                <a:solidFill>
                  <a:srgbClr val="FFFFFF"/>
                </a:solidFill>
              </a:rPr>
              <a:t>Slide credit: G. </a:t>
            </a:r>
            <a:r>
              <a:rPr lang="en-US" i="1" dirty="0" err="1" smtClean="0">
                <a:solidFill>
                  <a:srgbClr val="FFFFFF"/>
                </a:solidFill>
              </a:rPr>
              <a:t>Pétron</a:t>
            </a:r>
            <a:endParaRPr lang="en-US" i="1" dirty="0">
              <a:solidFill>
                <a:srgbClr val="FFFFFF"/>
              </a:solidFill>
            </a:endParaRPr>
          </a:p>
        </p:txBody>
      </p:sp>
    </p:spTree>
    <p:extLst>
      <p:ext uri="{BB962C8B-B14F-4D97-AF65-F5344CB8AC3E}">
        <p14:creationId xmlns:p14="http://schemas.microsoft.com/office/powerpoint/2010/main" val="6764608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references</a:t>
            </a:r>
            <a:endParaRPr lang="en-US" dirty="0"/>
          </a:p>
        </p:txBody>
      </p:sp>
      <p:sp>
        <p:nvSpPr>
          <p:cNvPr id="3" name="Date Placeholder 2"/>
          <p:cNvSpPr>
            <a:spLocks noGrp="1"/>
          </p:cNvSpPr>
          <p:nvPr>
            <p:ph type="dt" sz="half" idx="10"/>
          </p:nvPr>
        </p:nvSpPr>
        <p:spPr/>
        <p:txBody>
          <a:bodyPr/>
          <a:lstStyle/>
          <a:p>
            <a:fld id="{9AEA322A-5BF4-A44D-86B4-CF88B2F643EC}" type="datetime1">
              <a:rPr lang="en-US" smtClean="0"/>
              <a:t>6/6/2014</a:t>
            </a:fld>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pPr/>
              <a:t>30</a:t>
            </a:fld>
            <a:endParaRPr lang="en-US" dirty="0"/>
          </a:p>
        </p:txBody>
      </p:sp>
      <p:sp>
        <p:nvSpPr>
          <p:cNvPr id="5" name="TextBox 4"/>
          <p:cNvSpPr txBox="1"/>
          <p:nvPr/>
        </p:nvSpPr>
        <p:spPr>
          <a:xfrm>
            <a:off x="205268" y="1577932"/>
            <a:ext cx="8364626" cy="923330"/>
          </a:xfrm>
          <a:prstGeom prst="rect">
            <a:avLst/>
          </a:prstGeom>
          <a:noFill/>
        </p:spPr>
        <p:txBody>
          <a:bodyPr wrap="square" rtlCol="0">
            <a:spAutoFit/>
          </a:bodyPr>
          <a:lstStyle/>
          <a:p>
            <a:r>
              <a:rPr lang="en-US" dirty="0">
                <a:solidFill>
                  <a:srgbClr val="E0FF85"/>
                </a:solidFill>
              </a:rPr>
              <a:t>Daniel Zavala-</a:t>
            </a:r>
            <a:r>
              <a:rPr lang="en-US" dirty="0" err="1">
                <a:solidFill>
                  <a:srgbClr val="E0FF85"/>
                </a:solidFill>
              </a:rPr>
              <a:t>Araiza</a:t>
            </a:r>
            <a:r>
              <a:rPr lang="en-US" dirty="0">
                <a:solidFill>
                  <a:srgbClr val="E0FF85"/>
                </a:solidFill>
              </a:rPr>
              <a:t>, David W. Sullivan &amp; David T. Allen, </a:t>
            </a:r>
            <a:r>
              <a:rPr lang="en-US" i="1" dirty="0">
                <a:solidFill>
                  <a:srgbClr val="E0FF85"/>
                </a:solidFill>
              </a:rPr>
              <a:t>Atmospheric Hydrocarbon Emissions and Concentrations in the Barnett Shale Natural Gas Production Region</a:t>
            </a:r>
            <a:r>
              <a:rPr lang="en-US" dirty="0">
                <a:solidFill>
                  <a:srgbClr val="E0FF85"/>
                </a:solidFill>
              </a:rPr>
              <a:t>, 48 ENVTL. SCI. TECH. 5, 314, 5,315-5,319 (2014). </a:t>
            </a:r>
          </a:p>
        </p:txBody>
      </p:sp>
      <p:sp>
        <p:nvSpPr>
          <p:cNvPr id="6" name="Rectangle 5"/>
          <p:cNvSpPr/>
          <p:nvPr/>
        </p:nvSpPr>
        <p:spPr>
          <a:xfrm>
            <a:off x="284163" y="3400398"/>
            <a:ext cx="8574086" cy="3416320"/>
          </a:xfrm>
          <a:prstGeom prst="rect">
            <a:avLst/>
          </a:prstGeom>
        </p:spPr>
        <p:txBody>
          <a:bodyPr wrap="square">
            <a:spAutoFit/>
          </a:bodyPr>
          <a:lstStyle/>
          <a:p>
            <a:r>
              <a:rPr lang="en-US" i="1" dirty="0" smtClean="0">
                <a:solidFill>
                  <a:srgbClr val="CCCCCC"/>
                </a:solidFill>
              </a:rPr>
              <a:t>Studies of Uintah:</a:t>
            </a:r>
          </a:p>
          <a:p>
            <a:endParaRPr lang="en-US" i="1" dirty="0" smtClean="0">
              <a:solidFill>
                <a:srgbClr val="CCCCCC"/>
              </a:solidFill>
            </a:endParaRPr>
          </a:p>
          <a:p>
            <a:r>
              <a:rPr lang="en-US" i="1" dirty="0" smtClean="0">
                <a:solidFill>
                  <a:srgbClr val="CCCCCC"/>
                </a:solidFill>
              </a:rPr>
              <a:t>Edwards</a:t>
            </a:r>
            <a:r>
              <a:rPr lang="en-US" i="1" dirty="0">
                <a:solidFill>
                  <a:srgbClr val="CCCCCC"/>
                </a:solidFill>
              </a:rPr>
              <a:t>, P. et al., (2013). Ozone photochemistry in an oil and natural gas extraction </a:t>
            </a:r>
            <a:r>
              <a:rPr lang="en-US" i="1" dirty="0" smtClean="0">
                <a:solidFill>
                  <a:srgbClr val="CCCCCC"/>
                </a:solidFill>
              </a:rPr>
              <a:t>region during </a:t>
            </a:r>
            <a:r>
              <a:rPr lang="en-US" i="1" dirty="0">
                <a:solidFill>
                  <a:srgbClr val="CCCCCC"/>
                </a:solidFill>
              </a:rPr>
              <a:t>winter: simulations of a snow-free season in the Uintah</a:t>
            </a:r>
          </a:p>
          <a:p>
            <a:r>
              <a:rPr lang="en-US" i="1" dirty="0">
                <a:solidFill>
                  <a:srgbClr val="CCCCCC"/>
                </a:solidFill>
              </a:rPr>
              <a:t>Basin, Utah. </a:t>
            </a:r>
            <a:r>
              <a:rPr lang="en-US" i="1" u="sng" dirty="0">
                <a:solidFill>
                  <a:srgbClr val="CCCCCC"/>
                </a:solidFill>
              </a:rPr>
              <a:t>Atmospheric Chemistry and Physics</a:t>
            </a:r>
            <a:r>
              <a:rPr lang="en-US" i="1" dirty="0" smtClean="0">
                <a:solidFill>
                  <a:srgbClr val="CCCCCC"/>
                </a:solidFill>
              </a:rPr>
              <a:t>.</a:t>
            </a:r>
          </a:p>
          <a:p>
            <a:endParaRPr lang="en-US" i="1" dirty="0">
              <a:solidFill>
                <a:srgbClr val="CCCCCC"/>
              </a:solidFill>
            </a:endParaRPr>
          </a:p>
          <a:p>
            <a:r>
              <a:rPr lang="en-US" i="1" dirty="0">
                <a:solidFill>
                  <a:srgbClr val="CCCCCC"/>
                </a:solidFill>
              </a:rPr>
              <a:t>D. </a:t>
            </a:r>
            <a:r>
              <a:rPr lang="en-US" i="1" dirty="0" err="1">
                <a:solidFill>
                  <a:srgbClr val="CCCCCC"/>
                </a:solidFill>
              </a:rPr>
              <a:t>Helmig</a:t>
            </a:r>
            <a:r>
              <a:rPr lang="en-US" i="1" dirty="0">
                <a:solidFill>
                  <a:srgbClr val="CCCCCC"/>
                </a:solidFill>
              </a:rPr>
              <a:t> et al., </a:t>
            </a:r>
            <a:r>
              <a:rPr lang="en-US" i="1" dirty="0" smtClean="0">
                <a:solidFill>
                  <a:srgbClr val="CCCCCC"/>
                </a:solidFill>
              </a:rPr>
              <a:t>(2014) Highly </a:t>
            </a:r>
            <a:r>
              <a:rPr lang="en-US" i="1" dirty="0">
                <a:solidFill>
                  <a:srgbClr val="CCCCCC"/>
                </a:solidFill>
              </a:rPr>
              <a:t>Elevated Atmospheric Levels of Volatile Organic Compounds in the Uintah Basin, Utah, 48 </a:t>
            </a:r>
            <a:r>
              <a:rPr lang="en-US" i="1" u="sng" dirty="0" smtClean="0">
                <a:solidFill>
                  <a:srgbClr val="CCCCCC"/>
                </a:solidFill>
              </a:rPr>
              <a:t>ES &amp; T</a:t>
            </a:r>
            <a:r>
              <a:rPr lang="en-US" i="1" dirty="0" smtClean="0">
                <a:solidFill>
                  <a:srgbClr val="CCCCCC"/>
                </a:solidFill>
              </a:rPr>
              <a:t>.</a:t>
            </a:r>
          </a:p>
          <a:p>
            <a:endParaRPr lang="en-US" i="1" dirty="0">
              <a:solidFill>
                <a:srgbClr val="CCCCCC"/>
              </a:solidFill>
            </a:endParaRPr>
          </a:p>
          <a:p>
            <a:r>
              <a:rPr lang="en-US" i="1" dirty="0" err="1" smtClean="0">
                <a:solidFill>
                  <a:srgbClr val="CCCCCC"/>
                </a:solidFill>
              </a:rPr>
              <a:t>Ahmadov</a:t>
            </a:r>
            <a:r>
              <a:rPr lang="en-US" i="1" dirty="0" smtClean="0">
                <a:solidFill>
                  <a:srgbClr val="CCCCCC"/>
                </a:solidFill>
              </a:rPr>
              <a:t> R., et al. (in prep</a:t>
            </a:r>
            <a:r>
              <a:rPr lang="en-US" i="1" dirty="0">
                <a:solidFill>
                  <a:srgbClr val="CCCCCC"/>
                </a:solidFill>
              </a:rPr>
              <a:t>)</a:t>
            </a:r>
            <a:r>
              <a:rPr lang="en-US" i="1" dirty="0" smtClean="0">
                <a:solidFill>
                  <a:srgbClr val="CCCCCC"/>
                </a:solidFill>
              </a:rPr>
              <a:t>. Understanding </a:t>
            </a:r>
            <a:r>
              <a:rPr lang="en-US" i="1" dirty="0">
                <a:solidFill>
                  <a:srgbClr val="CCCCCC"/>
                </a:solidFill>
              </a:rPr>
              <a:t>high wintertime ozone in an oil and natural gas </a:t>
            </a:r>
            <a:r>
              <a:rPr lang="en-US" i="1" dirty="0" smtClean="0">
                <a:solidFill>
                  <a:srgbClr val="CCCCCC"/>
                </a:solidFill>
              </a:rPr>
              <a:t>producing </a:t>
            </a:r>
            <a:r>
              <a:rPr lang="en-US" i="1" dirty="0">
                <a:solidFill>
                  <a:srgbClr val="CCCCCC"/>
                </a:solidFill>
              </a:rPr>
              <a:t>region of the western U.S.</a:t>
            </a:r>
          </a:p>
          <a:p>
            <a:endParaRPr lang="en-US" i="1" dirty="0">
              <a:solidFill>
                <a:srgbClr val="CCCCCC"/>
              </a:solidFill>
            </a:endParaRPr>
          </a:p>
        </p:txBody>
      </p:sp>
      <p:sp>
        <p:nvSpPr>
          <p:cNvPr id="7" name="TextBox 6"/>
          <p:cNvSpPr txBox="1"/>
          <p:nvPr/>
        </p:nvSpPr>
        <p:spPr>
          <a:xfrm>
            <a:off x="230909" y="2462914"/>
            <a:ext cx="8518594" cy="923330"/>
          </a:xfrm>
          <a:prstGeom prst="rect">
            <a:avLst/>
          </a:prstGeom>
          <a:noFill/>
        </p:spPr>
        <p:txBody>
          <a:bodyPr wrap="square" rtlCol="0">
            <a:spAutoFit/>
          </a:bodyPr>
          <a:lstStyle/>
          <a:p>
            <a:r>
              <a:rPr lang="en-US" dirty="0" smtClean="0">
                <a:solidFill>
                  <a:srgbClr val="E0FF85"/>
                </a:solidFill>
              </a:rPr>
              <a:t>Carter </a:t>
            </a:r>
            <a:r>
              <a:rPr lang="en-US" dirty="0">
                <a:solidFill>
                  <a:srgbClr val="E0FF85"/>
                </a:solidFill>
              </a:rPr>
              <a:t>&amp; </a:t>
            </a:r>
            <a:r>
              <a:rPr lang="en-US" dirty="0" smtClean="0">
                <a:solidFill>
                  <a:srgbClr val="E0FF85"/>
                </a:solidFill>
              </a:rPr>
              <a:t>Seinfeld</a:t>
            </a:r>
            <a:r>
              <a:rPr lang="en-US" dirty="0">
                <a:solidFill>
                  <a:srgbClr val="E0FF85"/>
                </a:solidFill>
              </a:rPr>
              <a:t>, </a:t>
            </a:r>
            <a:r>
              <a:rPr lang="en-US" i="1" dirty="0">
                <a:solidFill>
                  <a:srgbClr val="E0FF85"/>
                </a:solidFill>
              </a:rPr>
              <a:t>Winter Ozone Formation and VOC Incremental </a:t>
            </a:r>
            <a:r>
              <a:rPr lang="en-US" i="1" dirty="0" err="1">
                <a:solidFill>
                  <a:srgbClr val="E0FF85"/>
                </a:solidFill>
              </a:rPr>
              <a:t>Reactivities</a:t>
            </a:r>
            <a:r>
              <a:rPr lang="en-US" i="1" dirty="0">
                <a:solidFill>
                  <a:srgbClr val="E0FF85"/>
                </a:solidFill>
              </a:rPr>
              <a:t> in the Upper Green River Basin of Wyoming</a:t>
            </a:r>
            <a:r>
              <a:rPr lang="en-US" dirty="0">
                <a:solidFill>
                  <a:srgbClr val="E0FF85"/>
                </a:solidFill>
              </a:rPr>
              <a:t>, 50</a:t>
            </a:r>
            <a:r>
              <a:rPr lang="en-US" cap="small" dirty="0">
                <a:solidFill>
                  <a:srgbClr val="E0FF85"/>
                </a:solidFill>
              </a:rPr>
              <a:t> Atmospheric </a:t>
            </a:r>
            <a:r>
              <a:rPr lang="en-US" cap="small" dirty="0" err="1">
                <a:solidFill>
                  <a:srgbClr val="E0FF85"/>
                </a:solidFill>
              </a:rPr>
              <a:t>Envt</a:t>
            </a:r>
            <a:r>
              <a:rPr lang="en-US" cap="small" dirty="0">
                <a:solidFill>
                  <a:srgbClr val="E0FF85"/>
                </a:solidFill>
              </a:rPr>
              <a:t>. </a:t>
            </a:r>
            <a:r>
              <a:rPr lang="en-US" dirty="0">
                <a:solidFill>
                  <a:srgbClr val="E0FF85"/>
                </a:solidFill>
              </a:rPr>
              <a:t>255, 255 (2012</a:t>
            </a:r>
            <a:r>
              <a:rPr lang="en-US" dirty="0" smtClean="0">
                <a:solidFill>
                  <a:srgbClr val="E0FF85"/>
                </a:solidFill>
              </a:rPr>
              <a:t>).</a:t>
            </a:r>
            <a:endParaRPr lang="en-US" dirty="0">
              <a:solidFill>
                <a:srgbClr val="E0FF85"/>
              </a:solidFill>
            </a:endParaRPr>
          </a:p>
        </p:txBody>
      </p:sp>
    </p:spTree>
    <p:extLst>
      <p:ext uri="{BB962C8B-B14F-4D97-AF65-F5344CB8AC3E}">
        <p14:creationId xmlns:p14="http://schemas.microsoft.com/office/powerpoint/2010/main" val="2256422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W_10hr_backtraj_arrow.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522" y="1653158"/>
            <a:ext cx="6860082" cy="5143634"/>
          </a:xfrm>
          <a:prstGeom prst="rect">
            <a:avLst/>
          </a:prstGeom>
        </p:spPr>
      </p:pic>
      <p:sp>
        <p:nvSpPr>
          <p:cNvPr id="2" name="Title 1"/>
          <p:cNvSpPr>
            <a:spLocks noGrp="1"/>
          </p:cNvSpPr>
          <p:nvPr>
            <p:ph type="title"/>
          </p:nvPr>
        </p:nvSpPr>
        <p:spPr/>
        <p:txBody>
          <a:bodyPr/>
          <a:lstStyle/>
          <a:p>
            <a:r>
              <a:rPr lang="en-US" dirty="0" smtClean="0"/>
              <a:t>Barnett Shale, TX</a:t>
            </a:r>
            <a:endParaRPr lang="en-US" dirty="0"/>
          </a:p>
        </p:txBody>
      </p:sp>
      <p:sp>
        <p:nvSpPr>
          <p:cNvPr id="4" name="TextBox 3"/>
          <p:cNvSpPr txBox="1"/>
          <p:nvPr/>
        </p:nvSpPr>
        <p:spPr>
          <a:xfrm>
            <a:off x="976070" y="2619536"/>
            <a:ext cx="2070436" cy="369332"/>
          </a:xfrm>
          <a:prstGeom prst="rect">
            <a:avLst/>
          </a:prstGeom>
          <a:solidFill>
            <a:schemeClr val="bg2"/>
          </a:solidFill>
        </p:spPr>
        <p:txBody>
          <a:bodyPr wrap="none" rtlCol="0">
            <a:spAutoFit/>
          </a:bodyPr>
          <a:lstStyle/>
          <a:p>
            <a:r>
              <a:rPr lang="en-US" dirty="0" smtClean="0">
                <a:solidFill>
                  <a:srgbClr val="FF0000"/>
                </a:solidFill>
              </a:rPr>
              <a:t>Upwind (Duchess)</a:t>
            </a:r>
            <a:endParaRPr lang="en-US" dirty="0">
              <a:solidFill>
                <a:srgbClr val="FF0000"/>
              </a:solidFill>
            </a:endParaRPr>
          </a:p>
        </p:txBody>
      </p:sp>
      <p:sp>
        <p:nvSpPr>
          <p:cNvPr id="5" name="TextBox 4"/>
          <p:cNvSpPr txBox="1"/>
          <p:nvPr/>
        </p:nvSpPr>
        <p:spPr>
          <a:xfrm>
            <a:off x="4518563" y="5764724"/>
            <a:ext cx="2288645" cy="369332"/>
          </a:xfrm>
          <a:prstGeom prst="rect">
            <a:avLst/>
          </a:prstGeom>
          <a:solidFill>
            <a:schemeClr val="bg2"/>
          </a:solidFill>
        </p:spPr>
        <p:txBody>
          <a:bodyPr wrap="none" rtlCol="0">
            <a:spAutoFit/>
          </a:bodyPr>
          <a:lstStyle/>
          <a:p>
            <a:r>
              <a:rPr lang="en-US" dirty="0" smtClean="0">
                <a:solidFill>
                  <a:srgbClr val="0000FF"/>
                </a:solidFill>
              </a:rPr>
              <a:t>Downwind (Mooney)</a:t>
            </a:r>
            <a:endParaRPr lang="en-US" dirty="0">
              <a:solidFill>
                <a:srgbClr val="0000FF"/>
              </a:solidFill>
            </a:endParaRPr>
          </a:p>
        </p:txBody>
      </p:sp>
      <p:sp>
        <p:nvSpPr>
          <p:cNvPr id="6" name="Date Placeholder 5"/>
          <p:cNvSpPr>
            <a:spLocks noGrp="1"/>
          </p:cNvSpPr>
          <p:nvPr>
            <p:ph type="dt" sz="half" idx="10"/>
          </p:nvPr>
        </p:nvSpPr>
        <p:spPr/>
        <p:txBody>
          <a:bodyPr/>
          <a:lstStyle/>
          <a:p>
            <a:fld id="{8B4BBDD4-0F3E-444E-95D6-2F19F3D1227E}" type="datetime1">
              <a:rPr lang="en-US" smtClean="0"/>
              <a:t>6/6/2014</a:t>
            </a:fld>
            <a:endParaRPr lang="en-US" dirty="0"/>
          </a:p>
        </p:txBody>
      </p:sp>
      <p:sp>
        <p:nvSpPr>
          <p:cNvPr id="8" name="Slide Number Placeholder 7"/>
          <p:cNvSpPr>
            <a:spLocks noGrp="1"/>
          </p:cNvSpPr>
          <p:nvPr>
            <p:ph type="sldNum" sz="quarter" idx="12"/>
          </p:nvPr>
        </p:nvSpPr>
        <p:spPr/>
        <p:txBody>
          <a:bodyPr/>
          <a:lstStyle/>
          <a:p>
            <a:fld id="{5FD889E0-CAB2-4699-909D-B9A88D47ACBE}" type="slidenum">
              <a:rPr lang="en-US" smtClean="0"/>
              <a:pPr/>
              <a:t>31</a:t>
            </a:fld>
            <a:endParaRPr lang="en-US" dirty="0"/>
          </a:p>
        </p:txBody>
      </p:sp>
      <p:cxnSp>
        <p:nvCxnSpPr>
          <p:cNvPr id="9" name="Straight Arrow Connector 8"/>
          <p:cNvCxnSpPr/>
          <p:nvPr/>
        </p:nvCxnSpPr>
        <p:spPr>
          <a:xfrm flipV="1">
            <a:off x="2362907" y="2496473"/>
            <a:ext cx="3257432"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671486" y="2127141"/>
            <a:ext cx="1076437" cy="369332"/>
          </a:xfrm>
          <a:prstGeom prst="rect">
            <a:avLst/>
          </a:prstGeom>
          <a:noFill/>
        </p:spPr>
        <p:txBody>
          <a:bodyPr wrap="none" rtlCol="0">
            <a:spAutoFit/>
          </a:bodyPr>
          <a:lstStyle/>
          <a:p>
            <a:r>
              <a:rPr lang="en-US" dirty="0" smtClean="0">
                <a:solidFill>
                  <a:schemeClr val="accent1">
                    <a:lumMod val="75000"/>
                  </a:schemeClr>
                </a:solidFill>
              </a:rPr>
              <a:t>~200 km</a:t>
            </a:r>
            <a:endParaRPr lang="en-US" dirty="0">
              <a:solidFill>
                <a:schemeClr val="accent1">
                  <a:lumMod val="75000"/>
                </a:schemeClr>
              </a:solidFill>
            </a:endParaRPr>
          </a:p>
        </p:txBody>
      </p:sp>
    </p:spTree>
    <p:extLst>
      <p:ext uri="{BB962C8B-B14F-4D97-AF65-F5344CB8AC3E}">
        <p14:creationId xmlns:p14="http://schemas.microsoft.com/office/powerpoint/2010/main" val="3578631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2H6_mooney_transects_lo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2046" y="1623094"/>
            <a:ext cx="4115162" cy="3089801"/>
          </a:xfrm>
          <a:prstGeom prst="rect">
            <a:avLst/>
          </a:prstGeom>
        </p:spPr>
      </p:pic>
      <p:pic>
        <p:nvPicPr>
          <p:cNvPr id="3" name="Picture 2" descr="CH4_mooney_transects_lon.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4163" y="1623094"/>
            <a:ext cx="4115162" cy="3089801"/>
          </a:xfrm>
          <a:prstGeom prst="rect">
            <a:avLst/>
          </a:prstGeom>
        </p:spPr>
      </p:pic>
      <p:sp>
        <p:nvSpPr>
          <p:cNvPr id="2" name="Title 1"/>
          <p:cNvSpPr>
            <a:spLocks noGrp="1"/>
          </p:cNvSpPr>
          <p:nvPr>
            <p:ph type="title"/>
          </p:nvPr>
        </p:nvSpPr>
        <p:spPr/>
        <p:txBody>
          <a:bodyPr/>
          <a:lstStyle/>
          <a:p>
            <a:r>
              <a:rPr lang="en-US" dirty="0" smtClean="0"/>
              <a:t>19 Oct 2013</a:t>
            </a:r>
            <a:endParaRPr lang="en-US" dirty="0"/>
          </a:p>
        </p:txBody>
      </p:sp>
      <p:sp>
        <p:nvSpPr>
          <p:cNvPr id="15" name="TextBox 14"/>
          <p:cNvSpPr txBox="1"/>
          <p:nvPr/>
        </p:nvSpPr>
        <p:spPr>
          <a:xfrm>
            <a:off x="860420" y="1783269"/>
            <a:ext cx="797814" cy="584776"/>
          </a:xfrm>
          <a:prstGeom prst="rect">
            <a:avLst/>
          </a:prstGeom>
          <a:noFill/>
        </p:spPr>
        <p:txBody>
          <a:bodyPr wrap="none" rtlCol="0">
            <a:spAutoFit/>
          </a:bodyPr>
          <a:lstStyle/>
          <a:p>
            <a:r>
              <a:rPr lang="en-US" sz="3200" dirty="0" smtClean="0"/>
              <a:t>CH</a:t>
            </a:r>
            <a:r>
              <a:rPr lang="en-US" sz="3200" baseline="-25000" dirty="0" smtClean="0"/>
              <a:t>4</a:t>
            </a:r>
            <a:endParaRPr lang="en-US" sz="3200" baseline="-25000" dirty="0"/>
          </a:p>
        </p:txBody>
      </p:sp>
      <p:sp>
        <p:nvSpPr>
          <p:cNvPr id="16" name="TextBox 15"/>
          <p:cNvSpPr txBox="1"/>
          <p:nvPr/>
        </p:nvSpPr>
        <p:spPr>
          <a:xfrm>
            <a:off x="7579525" y="1890124"/>
            <a:ext cx="936474" cy="584776"/>
          </a:xfrm>
          <a:prstGeom prst="rect">
            <a:avLst/>
          </a:prstGeom>
          <a:noFill/>
        </p:spPr>
        <p:txBody>
          <a:bodyPr wrap="none" rtlCol="0">
            <a:spAutoFit/>
          </a:bodyPr>
          <a:lstStyle/>
          <a:p>
            <a:r>
              <a:rPr lang="en-US" sz="3200" dirty="0" smtClean="0"/>
              <a:t>C</a:t>
            </a:r>
            <a:r>
              <a:rPr lang="en-US" sz="3200" baseline="-25000" dirty="0" smtClean="0"/>
              <a:t>2</a:t>
            </a:r>
            <a:r>
              <a:rPr lang="en-US" sz="3200" dirty="0" smtClean="0"/>
              <a:t>H</a:t>
            </a:r>
            <a:r>
              <a:rPr lang="en-US" sz="3200" baseline="-25000" dirty="0" smtClean="0"/>
              <a:t>6</a:t>
            </a:r>
            <a:endParaRPr lang="en-US" sz="3200" baseline="-25000" dirty="0"/>
          </a:p>
        </p:txBody>
      </p:sp>
      <p:sp>
        <p:nvSpPr>
          <p:cNvPr id="9" name="TextBox 8"/>
          <p:cNvSpPr txBox="1"/>
          <p:nvPr/>
        </p:nvSpPr>
        <p:spPr>
          <a:xfrm>
            <a:off x="1573978" y="651334"/>
            <a:ext cx="3940373" cy="523220"/>
          </a:xfrm>
          <a:prstGeom prst="rect">
            <a:avLst/>
          </a:prstGeom>
          <a:noFill/>
        </p:spPr>
        <p:txBody>
          <a:bodyPr wrap="square" rtlCol="0">
            <a:spAutoFit/>
          </a:bodyPr>
          <a:lstStyle/>
          <a:p>
            <a:r>
              <a:rPr lang="en-US" sz="2800" dirty="0" smtClean="0">
                <a:solidFill>
                  <a:srgbClr val="FF8000"/>
                </a:solidFill>
              </a:rPr>
              <a:t>5 downwind transects</a:t>
            </a:r>
            <a:endParaRPr lang="en-US" sz="2800" dirty="0">
              <a:solidFill>
                <a:srgbClr val="FF8000"/>
              </a:solidFill>
            </a:endParaRPr>
          </a:p>
        </p:txBody>
      </p:sp>
      <p:sp>
        <p:nvSpPr>
          <p:cNvPr id="5" name="Date Placeholder 4"/>
          <p:cNvSpPr>
            <a:spLocks noGrp="1"/>
          </p:cNvSpPr>
          <p:nvPr>
            <p:ph type="dt" sz="half" idx="10"/>
          </p:nvPr>
        </p:nvSpPr>
        <p:spPr/>
        <p:txBody>
          <a:bodyPr/>
          <a:lstStyle/>
          <a:p>
            <a:fld id="{9F0DD04D-AF48-674D-AE1F-15426F316FA2}" type="datetime1">
              <a:rPr lang="en-US" smtClean="0"/>
              <a:t>6/6/2014</a:t>
            </a:fld>
            <a:endParaRPr lang="en-US" dirty="0"/>
          </a:p>
        </p:txBody>
      </p:sp>
      <p:sp>
        <p:nvSpPr>
          <p:cNvPr id="8" name="Slide Number Placeholder 7"/>
          <p:cNvSpPr>
            <a:spLocks noGrp="1"/>
          </p:cNvSpPr>
          <p:nvPr>
            <p:ph type="sldNum" sz="quarter" idx="12"/>
          </p:nvPr>
        </p:nvSpPr>
        <p:spPr/>
        <p:txBody>
          <a:bodyPr/>
          <a:lstStyle/>
          <a:p>
            <a:fld id="{5FD889E0-CAB2-4699-909D-B9A88D47ACBE}" type="slidenum">
              <a:rPr lang="en-US" smtClean="0"/>
              <a:pPr/>
              <a:t>32</a:t>
            </a:fld>
            <a:endParaRPr lang="en-US" dirty="0"/>
          </a:p>
        </p:txBody>
      </p:sp>
      <p:sp>
        <p:nvSpPr>
          <p:cNvPr id="12" name="TextBox 11"/>
          <p:cNvSpPr txBox="1"/>
          <p:nvPr/>
        </p:nvSpPr>
        <p:spPr>
          <a:xfrm>
            <a:off x="77689" y="6145826"/>
            <a:ext cx="2369086" cy="369332"/>
          </a:xfrm>
          <a:prstGeom prst="rect">
            <a:avLst/>
          </a:prstGeom>
          <a:noFill/>
        </p:spPr>
        <p:txBody>
          <a:bodyPr wrap="none" rtlCol="0">
            <a:spAutoFit/>
          </a:bodyPr>
          <a:lstStyle/>
          <a:p>
            <a:r>
              <a:rPr lang="en-US" i="1" dirty="0" smtClean="0">
                <a:solidFill>
                  <a:srgbClr val="CCCCCC"/>
                </a:solidFill>
              </a:rPr>
              <a:t>Karion et al., in prep.</a:t>
            </a:r>
            <a:endParaRPr lang="en-US" i="1" dirty="0">
              <a:solidFill>
                <a:srgbClr val="CCCCCC"/>
              </a:solidFill>
            </a:endParaRPr>
          </a:p>
        </p:txBody>
      </p:sp>
    </p:spTree>
    <p:extLst>
      <p:ext uri="{BB962C8B-B14F-4D97-AF65-F5344CB8AC3E}">
        <p14:creationId xmlns:p14="http://schemas.microsoft.com/office/powerpoint/2010/main" val="4818536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51" y="341722"/>
            <a:ext cx="8704300" cy="967840"/>
          </a:xfrm>
        </p:spPr>
        <p:txBody>
          <a:bodyPr>
            <a:normAutofit/>
          </a:bodyPr>
          <a:lstStyle/>
          <a:p>
            <a:r>
              <a:rPr lang="en-US" sz="3600" dirty="0" smtClean="0"/>
              <a:t>Ethane to Methane Ratio: Barnett Shale</a:t>
            </a:r>
            <a:endParaRPr lang="en-US" sz="3600" dirty="0"/>
          </a:p>
        </p:txBody>
      </p:sp>
      <p:pic>
        <p:nvPicPr>
          <p:cNvPr id="7" name="Picture 6" descr="ch4_eth_lon.jp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49229" y="1541466"/>
            <a:ext cx="6659671" cy="4999033"/>
          </a:xfrm>
          <a:prstGeom prst="rect">
            <a:avLst/>
          </a:prstGeom>
        </p:spPr>
      </p:pic>
      <p:sp>
        <p:nvSpPr>
          <p:cNvPr id="3" name="Date Placeholder 2"/>
          <p:cNvSpPr>
            <a:spLocks noGrp="1"/>
          </p:cNvSpPr>
          <p:nvPr>
            <p:ph type="dt" sz="half" idx="10"/>
          </p:nvPr>
        </p:nvSpPr>
        <p:spPr/>
        <p:txBody>
          <a:bodyPr/>
          <a:lstStyle/>
          <a:p>
            <a:fld id="{F33C8618-EAC2-4348-966D-4CA1823DF0B5}" type="datetime1">
              <a:rPr lang="en-US" smtClean="0"/>
              <a:t>6/6/2014</a:t>
            </a:fld>
            <a:endParaRPr lang="en-US" dirty="0"/>
          </a:p>
        </p:txBody>
      </p:sp>
      <p:sp>
        <p:nvSpPr>
          <p:cNvPr id="5" name="Slide Number Placeholder 4"/>
          <p:cNvSpPr>
            <a:spLocks noGrp="1"/>
          </p:cNvSpPr>
          <p:nvPr>
            <p:ph type="sldNum" sz="quarter" idx="12"/>
          </p:nvPr>
        </p:nvSpPr>
        <p:spPr/>
        <p:txBody>
          <a:bodyPr/>
          <a:lstStyle/>
          <a:p>
            <a:fld id="{5FD889E0-CAB2-4699-909D-B9A88D47ACBE}" type="slidenum">
              <a:rPr lang="en-US" smtClean="0"/>
              <a:pPr/>
              <a:t>33</a:t>
            </a:fld>
            <a:endParaRPr lang="en-US" dirty="0"/>
          </a:p>
        </p:txBody>
      </p:sp>
    </p:spTree>
    <p:extLst>
      <p:ext uri="{BB962C8B-B14F-4D97-AF65-F5344CB8AC3E}">
        <p14:creationId xmlns:p14="http://schemas.microsoft.com/office/powerpoint/2010/main" val="1675068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33C8618-EAC2-4348-966D-4CA1823DF0B5}" type="datetime1">
              <a:rPr lang="en-US" smtClean="0"/>
              <a:t>6/6/2014</a:t>
            </a:fld>
            <a:endParaRPr lang="en-US" dirty="0"/>
          </a:p>
        </p:txBody>
      </p:sp>
      <p:sp>
        <p:nvSpPr>
          <p:cNvPr id="5" name="Slide Number Placeholder 4"/>
          <p:cNvSpPr>
            <a:spLocks noGrp="1"/>
          </p:cNvSpPr>
          <p:nvPr>
            <p:ph type="sldNum" sz="quarter" idx="12"/>
          </p:nvPr>
        </p:nvSpPr>
        <p:spPr/>
        <p:txBody>
          <a:bodyPr/>
          <a:lstStyle/>
          <a:p>
            <a:fld id="{5FD889E0-CAB2-4699-909D-B9A88D47ACBE}" type="slidenum">
              <a:rPr lang="en-US" smtClean="0"/>
              <a:pPr/>
              <a:t>34</a:t>
            </a:fld>
            <a:endParaRPr lang="en-US" dirty="0"/>
          </a:p>
        </p:txBody>
      </p:sp>
      <p:grpSp>
        <p:nvGrpSpPr>
          <p:cNvPr id="4" name="Group 3"/>
          <p:cNvGrpSpPr/>
          <p:nvPr/>
        </p:nvGrpSpPr>
        <p:grpSpPr>
          <a:xfrm>
            <a:off x="1049229" y="1541466"/>
            <a:ext cx="6659671" cy="4999033"/>
            <a:chOff x="1049229" y="1541466"/>
            <a:chExt cx="6659671" cy="4999033"/>
          </a:xfrm>
        </p:grpSpPr>
        <p:pic>
          <p:nvPicPr>
            <p:cNvPr id="7" name="Picture 6" descr="ch4_eth_lon.jp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49229" y="1541466"/>
              <a:ext cx="6659671" cy="4999033"/>
            </a:xfrm>
            <a:prstGeom prst="rect">
              <a:avLst/>
            </a:prstGeom>
          </p:spPr>
        </p:pic>
        <p:cxnSp>
          <p:nvCxnSpPr>
            <p:cNvPr id="9" name="Straight Connector 8"/>
            <p:cNvCxnSpPr/>
            <p:nvPr/>
          </p:nvCxnSpPr>
          <p:spPr>
            <a:xfrm flipV="1">
              <a:off x="3505200" y="2082800"/>
              <a:ext cx="2006600" cy="2870200"/>
            </a:xfrm>
            <a:prstGeom prst="line">
              <a:avLst/>
            </a:prstGeom>
            <a:ln w="38100" cmpd="sng">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619500" y="2367290"/>
              <a:ext cx="1113030" cy="523220"/>
            </a:xfrm>
            <a:prstGeom prst="rect">
              <a:avLst/>
            </a:prstGeom>
            <a:noFill/>
          </p:spPr>
          <p:txBody>
            <a:bodyPr wrap="none" rtlCol="0">
              <a:spAutoFit/>
            </a:bodyPr>
            <a:lstStyle/>
            <a:p>
              <a:r>
                <a:rPr lang="en-US" sz="2800" dirty="0" smtClean="0">
                  <a:solidFill>
                    <a:srgbClr val="0000FF"/>
                  </a:solidFill>
                </a:rPr>
                <a:t>~10%</a:t>
              </a:r>
              <a:endParaRPr lang="en-US" sz="2800" dirty="0">
                <a:solidFill>
                  <a:srgbClr val="0000FF"/>
                </a:solidFill>
              </a:endParaRPr>
            </a:p>
          </p:txBody>
        </p:sp>
        <p:cxnSp>
          <p:nvCxnSpPr>
            <p:cNvPr id="14" name="Straight Connector 13"/>
            <p:cNvCxnSpPr/>
            <p:nvPr/>
          </p:nvCxnSpPr>
          <p:spPr>
            <a:xfrm flipV="1">
              <a:off x="3619500" y="4490590"/>
              <a:ext cx="2489200" cy="558800"/>
            </a:xfrm>
            <a:prstGeom prst="line">
              <a:avLst/>
            </a:prstGeom>
            <a:ln w="38100" cmpd="sng">
              <a:solidFill>
                <a:srgbClr val="008000"/>
              </a:solidFill>
              <a:prstDash val="dash"/>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219700" y="3967370"/>
              <a:ext cx="1232604" cy="523220"/>
            </a:xfrm>
            <a:prstGeom prst="rect">
              <a:avLst/>
            </a:prstGeom>
            <a:noFill/>
          </p:spPr>
          <p:txBody>
            <a:bodyPr wrap="none" rtlCol="0">
              <a:spAutoFit/>
            </a:bodyPr>
            <a:lstStyle/>
            <a:p>
              <a:r>
                <a:rPr lang="en-US" sz="2800" dirty="0" smtClean="0">
                  <a:solidFill>
                    <a:srgbClr val="008000"/>
                  </a:solidFill>
                </a:rPr>
                <a:t>~2-3%</a:t>
              </a:r>
              <a:endParaRPr lang="en-US" sz="2800" dirty="0">
                <a:solidFill>
                  <a:srgbClr val="008000"/>
                </a:solidFill>
              </a:endParaRPr>
            </a:p>
          </p:txBody>
        </p:sp>
        <p:sp>
          <p:nvSpPr>
            <p:cNvPr id="10" name="TextBox 9"/>
            <p:cNvSpPr txBox="1"/>
            <p:nvPr/>
          </p:nvSpPr>
          <p:spPr>
            <a:xfrm>
              <a:off x="1136114" y="6158788"/>
              <a:ext cx="2125179" cy="369332"/>
            </a:xfrm>
            <a:prstGeom prst="rect">
              <a:avLst/>
            </a:prstGeom>
            <a:noFill/>
          </p:spPr>
          <p:txBody>
            <a:bodyPr wrap="none" rtlCol="0">
              <a:spAutoFit/>
            </a:bodyPr>
            <a:lstStyle/>
            <a:p>
              <a:r>
                <a:rPr lang="en-US" i="1" dirty="0" err="1" smtClean="0">
                  <a:solidFill>
                    <a:schemeClr val="accent6">
                      <a:lumMod val="75000"/>
                      <a:lumOff val="25000"/>
                    </a:schemeClr>
                  </a:solidFill>
                </a:rPr>
                <a:t>Kort</a:t>
              </a:r>
              <a:r>
                <a:rPr lang="en-US" i="1" dirty="0" smtClean="0">
                  <a:solidFill>
                    <a:schemeClr val="accent6">
                      <a:lumMod val="75000"/>
                      <a:lumOff val="25000"/>
                    </a:schemeClr>
                  </a:solidFill>
                </a:rPr>
                <a:t> et al., in prep.</a:t>
              </a:r>
              <a:endParaRPr lang="en-US" i="1" dirty="0">
                <a:solidFill>
                  <a:schemeClr val="accent6">
                    <a:lumMod val="75000"/>
                    <a:lumOff val="25000"/>
                  </a:schemeClr>
                </a:solidFill>
              </a:endParaRPr>
            </a:p>
          </p:txBody>
        </p:sp>
      </p:grpSp>
      <p:sp>
        <p:nvSpPr>
          <p:cNvPr id="13" name="Title 1"/>
          <p:cNvSpPr>
            <a:spLocks noGrp="1"/>
          </p:cNvSpPr>
          <p:nvPr>
            <p:ph type="title"/>
          </p:nvPr>
        </p:nvSpPr>
        <p:spPr>
          <a:xfrm>
            <a:off x="153951" y="341722"/>
            <a:ext cx="8704300" cy="967840"/>
          </a:xfrm>
        </p:spPr>
        <p:txBody>
          <a:bodyPr>
            <a:normAutofit/>
          </a:bodyPr>
          <a:lstStyle/>
          <a:p>
            <a:r>
              <a:rPr lang="en-US" sz="3600" dirty="0" smtClean="0"/>
              <a:t>Ethane to Methane Ratio: Barnett Shale</a:t>
            </a:r>
            <a:endParaRPr lang="en-US" sz="3600" dirty="0"/>
          </a:p>
        </p:txBody>
      </p:sp>
    </p:spTree>
    <p:extLst>
      <p:ext uri="{BB962C8B-B14F-4D97-AF65-F5344CB8AC3E}">
        <p14:creationId xmlns:p14="http://schemas.microsoft.com/office/powerpoint/2010/main" val="35522221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4_c2h6_co_curtain.jpg"/>
          <p:cNvPicPr>
            <a:picLocks noChangeAspect="1"/>
          </p:cNvPicPr>
          <p:nvPr/>
        </p:nvPicPr>
        <p:blipFill rotWithShape="1">
          <a:blip r:embed="rId2" cstate="email">
            <a:extLst>
              <a:ext uri="{28A0092B-C50C-407E-A947-70E740481C1C}">
                <a14:useLocalDpi xmlns:a14="http://schemas.microsoft.com/office/drawing/2010/main" val="0"/>
              </a:ext>
            </a:extLst>
          </a:blip>
          <a:srcRect t="5404" b="4629"/>
          <a:stretch/>
        </p:blipFill>
        <p:spPr>
          <a:xfrm>
            <a:off x="4602143" y="723029"/>
            <a:ext cx="4507289" cy="5694944"/>
          </a:xfrm>
          <a:prstGeom prst="rect">
            <a:avLst/>
          </a:prstGeom>
        </p:spPr>
      </p:pic>
      <p:pic>
        <p:nvPicPr>
          <p:cNvPr id="10" name="Picture 9" descr="ch4_co_curtain_upwind.jpg"/>
          <p:cNvPicPr>
            <a:picLocks noChangeAspect="1"/>
          </p:cNvPicPr>
          <p:nvPr/>
        </p:nvPicPr>
        <p:blipFill rotWithShape="1">
          <a:blip r:embed="rId3" cstate="email">
            <a:extLst>
              <a:ext uri="{28A0092B-C50C-407E-A947-70E740481C1C}">
                <a14:useLocalDpi xmlns:a14="http://schemas.microsoft.com/office/drawing/2010/main" val="0"/>
              </a:ext>
            </a:extLst>
          </a:blip>
          <a:srcRect t="5973" b="3633"/>
          <a:stretch/>
        </p:blipFill>
        <p:spPr>
          <a:xfrm>
            <a:off x="0" y="723029"/>
            <a:ext cx="4506047" cy="5721915"/>
          </a:xfrm>
          <a:prstGeom prst="rect">
            <a:avLst/>
          </a:prstGeom>
        </p:spPr>
      </p:pic>
      <p:sp>
        <p:nvSpPr>
          <p:cNvPr id="5" name="TextBox 4"/>
          <p:cNvSpPr txBox="1"/>
          <p:nvPr/>
        </p:nvSpPr>
        <p:spPr>
          <a:xfrm>
            <a:off x="5788600" y="271025"/>
            <a:ext cx="2288645" cy="369332"/>
          </a:xfrm>
          <a:prstGeom prst="rect">
            <a:avLst/>
          </a:prstGeom>
          <a:solidFill>
            <a:schemeClr val="bg1"/>
          </a:solidFill>
          <a:ln>
            <a:noFill/>
          </a:ln>
        </p:spPr>
        <p:txBody>
          <a:bodyPr wrap="none" rtlCol="0">
            <a:spAutoFit/>
          </a:bodyPr>
          <a:lstStyle/>
          <a:p>
            <a:r>
              <a:rPr lang="en-US" dirty="0" smtClean="0">
                <a:solidFill>
                  <a:srgbClr val="000090"/>
                </a:solidFill>
              </a:rPr>
              <a:t>Downwind (Mooney)</a:t>
            </a:r>
            <a:endParaRPr lang="en-US" dirty="0">
              <a:solidFill>
                <a:srgbClr val="000090"/>
              </a:solidFill>
            </a:endParaRPr>
          </a:p>
        </p:txBody>
      </p:sp>
      <p:sp>
        <p:nvSpPr>
          <p:cNvPr id="3" name="TextBox 2"/>
          <p:cNvSpPr txBox="1"/>
          <p:nvPr/>
        </p:nvSpPr>
        <p:spPr>
          <a:xfrm>
            <a:off x="5242384" y="871189"/>
            <a:ext cx="743312" cy="461665"/>
          </a:xfrm>
          <a:prstGeom prst="rect">
            <a:avLst/>
          </a:prstGeom>
          <a:noFill/>
        </p:spPr>
        <p:txBody>
          <a:bodyPr wrap="none" rtlCol="0">
            <a:spAutoFit/>
          </a:bodyPr>
          <a:lstStyle/>
          <a:p>
            <a:r>
              <a:rPr lang="en-US" sz="2400" dirty="0" smtClean="0"/>
              <a:t>CH</a:t>
            </a:r>
            <a:r>
              <a:rPr lang="en-US" sz="2400" baseline="-25000" dirty="0" smtClean="0"/>
              <a:t>4</a:t>
            </a:r>
            <a:endParaRPr lang="en-US" sz="2400" baseline="-25000" dirty="0"/>
          </a:p>
        </p:txBody>
      </p:sp>
      <p:sp>
        <p:nvSpPr>
          <p:cNvPr id="8" name="TextBox 7"/>
          <p:cNvSpPr txBox="1"/>
          <p:nvPr/>
        </p:nvSpPr>
        <p:spPr>
          <a:xfrm>
            <a:off x="5788600" y="2725047"/>
            <a:ext cx="857426" cy="461665"/>
          </a:xfrm>
          <a:prstGeom prst="rect">
            <a:avLst/>
          </a:prstGeom>
          <a:noFill/>
        </p:spPr>
        <p:txBody>
          <a:bodyPr wrap="none" rtlCol="0">
            <a:spAutoFit/>
          </a:bodyPr>
          <a:lstStyle/>
          <a:p>
            <a:r>
              <a:rPr lang="en-US" sz="2400" dirty="0" smtClean="0"/>
              <a:t>C</a:t>
            </a:r>
            <a:r>
              <a:rPr lang="en-US" sz="2400" baseline="-25000" dirty="0" smtClean="0"/>
              <a:t>2</a:t>
            </a:r>
            <a:r>
              <a:rPr lang="en-US" sz="2400" dirty="0" smtClean="0"/>
              <a:t>H</a:t>
            </a:r>
            <a:r>
              <a:rPr lang="en-US" sz="2400" baseline="-25000" dirty="0"/>
              <a:t>6</a:t>
            </a:r>
          </a:p>
        </p:txBody>
      </p:sp>
      <p:sp>
        <p:nvSpPr>
          <p:cNvPr id="9" name="TextBox 8"/>
          <p:cNvSpPr txBox="1"/>
          <p:nvPr/>
        </p:nvSpPr>
        <p:spPr>
          <a:xfrm>
            <a:off x="5788600" y="4722470"/>
            <a:ext cx="646331" cy="461665"/>
          </a:xfrm>
          <a:prstGeom prst="rect">
            <a:avLst/>
          </a:prstGeom>
          <a:noFill/>
        </p:spPr>
        <p:txBody>
          <a:bodyPr wrap="none" rtlCol="0">
            <a:spAutoFit/>
          </a:bodyPr>
          <a:lstStyle/>
          <a:p>
            <a:r>
              <a:rPr lang="en-US" sz="2400" dirty="0" smtClean="0"/>
              <a:t>CO</a:t>
            </a:r>
            <a:endParaRPr lang="en-US" sz="2400" baseline="-25000" dirty="0"/>
          </a:p>
        </p:txBody>
      </p:sp>
      <p:sp>
        <p:nvSpPr>
          <p:cNvPr id="18" name="TextBox 17"/>
          <p:cNvSpPr txBox="1"/>
          <p:nvPr/>
        </p:nvSpPr>
        <p:spPr>
          <a:xfrm>
            <a:off x="2811607" y="1103467"/>
            <a:ext cx="743312" cy="461665"/>
          </a:xfrm>
          <a:prstGeom prst="rect">
            <a:avLst/>
          </a:prstGeom>
          <a:noFill/>
        </p:spPr>
        <p:txBody>
          <a:bodyPr wrap="none" rtlCol="0">
            <a:spAutoFit/>
          </a:bodyPr>
          <a:lstStyle/>
          <a:p>
            <a:r>
              <a:rPr lang="en-US" sz="2400" dirty="0" smtClean="0"/>
              <a:t>CH</a:t>
            </a:r>
            <a:r>
              <a:rPr lang="en-US" sz="2400" baseline="-25000" dirty="0" smtClean="0"/>
              <a:t>4</a:t>
            </a:r>
            <a:endParaRPr lang="en-US" sz="2400" baseline="-25000" dirty="0"/>
          </a:p>
        </p:txBody>
      </p:sp>
      <p:sp>
        <p:nvSpPr>
          <p:cNvPr id="19" name="TextBox 18"/>
          <p:cNvSpPr txBox="1"/>
          <p:nvPr/>
        </p:nvSpPr>
        <p:spPr>
          <a:xfrm>
            <a:off x="2908588" y="4230537"/>
            <a:ext cx="646331" cy="461665"/>
          </a:xfrm>
          <a:prstGeom prst="rect">
            <a:avLst/>
          </a:prstGeom>
          <a:noFill/>
        </p:spPr>
        <p:txBody>
          <a:bodyPr wrap="none" rtlCol="0">
            <a:spAutoFit/>
          </a:bodyPr>
          <a:lstStyle/>
          <a:p>
            <a:r>
              <a:rPr lang="en-US" sz="2400" dirty="0" smtClean="0"/>
              <a:t>CO</a:t>
            </a:r>
            <a:endParaRPr lang="en-US" sz="2400" baseline="-25000" dirty="0"/>
          </a:p>
        </p:txBody>
      </p:sp>
      <p:sp>
        <p:nvSpPr>
          <p:cNvPr id="20" name="TextBox 19"/>
          <p:cNvSpPr txBox="1"/>
          <p:nvPr/>
        </p:nvSpPr>
        <p:spPr>
          <a:xfrm>
            <a:off x="544741" y="259482"/>
            <a:ext cx="2070436" cy="369332"/>
          </a:xfrm>
          <a:prstGeom prst="rect">
            <a:avLst/>
          </a:prstGeom>
          <a:solidFill>
            <a:schemeClr val="bg1"/>
          </a:solidFill>
        </p:spPr>
        <p:txBody>
          <a:bodyPr wrap="none" rtlCol="0">
            <a:spAutoFit/>
          </a:bodyPr>
          <a:lstStyle/>
          <a:p>
            <a:r>
              <a:rPr lang="en-US" dirty="0" smtClean="0">
                <a:solidFill>
                  <a:srgbClr val="FF0000"/>
                </a:solidFill>
              </a:rPr>
              <a:t>Upwind (Duchess)</a:t>
            </a:r>
            <a:endParaRPr lang="en-US" dirty="0">
              <a:solidFill>
                <a:srgbClr val="FF0000"/>
              </a:solidFill>
            </a:endParaRPr>
          </a:p>
        </p:txBody>
      </p:sp>
      <p:sp>
        <p:nvSpPr>
          <p:cNvPr id="11" name="TextBox 10"/>
          <p:cNvSpPr txBox="1"/>
          <p:nvPr/>
        </p:nvSpPr>
        <p:spPr>
          <a:xfrm>
            <a:off x="77689" y="6488668"/>
            <a:ext cx="2369086" cy="369332"/>
          </a:xfrm>
          <a:prstGeom prst="rect">
            <a:avLst/>
          </a:prstGeom>
          <a:noFill/>
        </p:spPr>
        <p:txBody>
          <a:bodyPr wrap="none" rtlCol="0">
            <a:spAutoFit/>
          </a:bodyPr>
          <a:lstStyle/>
          <a:p>
            <a:r>
              <a:rPr lang="en-US" i="1" dirty="0" smtClean="0">
                <a:solidFill>
                  <a:srgbClr val="CCCCCC"/>
                </a:solidFill>
              </a:rPr>
              <a:t>Karion et al., in prep.</a:t>
            </a:r>
            <a:endParaRPr lang="en-US" i="1" dirty="0">
              <a:solidFill>
                <a:srgbClr val="CCCCCC"/>
              </a:solidFill>
            </a:endParaRPr>
          </a:p>
        </p:txBody>
      </p:sp>
    </p:spTree>
    <p:extLst>
      <p:ext uri="{BB962C8B-B14F-4D97-AF65-F5344CB8AC3E}">
        <p14:creationId xmlns:p14="http://schemas.microsoft.com/office/powerpoint/2010/main" val="34728530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464749"/>
            <a:ext cx="8913813" cy="914400"/>
          </a:xfrm>
        </p:spPr>
        <p:txBody>
          <a:bodyPr/>
          <a:lstStyle/>
          <a:p>
            <a:r>
              <a:rPr lang="en-US" dirty="0" smtClean="0"/>
              <a:t>Utah 2013</a:t>
            </a:r>
            <a:endParaRPr lang="en-US" dirty="0"/>
          </a:p>
        </p:txBody>
      </p:sp>
      <p:pic>
        <p:nvPicPr>
          <p:cNvPr id="7" name="Content Placeholder 6" descr="ch4_co_o3_20130202.jpg"/>
          <p:cNvPicPr>
            <a:picLocks noGrp="1" noChangeAspect="1"/>
          </p:cNvPicPr>
          <p:nvPr>
            <p:ph sz="half" idx="2"/>
          </p:nvPr>
        </p:nvPicPr>
        <p:blipFill rotWithShape="1">
          <a:blip r:embed="rId2" cstate="email">
            <a:extLst>
              <a:ext uri="{28A0092B-C50C-407E-A947-70E740481C1C}">
                <a14:useLocalDpi xmlns:a14="http://schemas.microsoft.com/office/drawing/2010/main" val="0"/>
              </a:ext>
            </a:extLst>
          </a:blip>
          <a:srcRect t="-995" b="-451"/>
          <a:stretch/>
        </p:blipFill>
        <p:spPr>
          <a:xfrm>
            <a:off x="511355" y="3163711"/>
            <a:ext cx="4172405" cy="3084616"/>
          </a:xfrm>
        </p:spPr>
      </p:pic>
      <p:pic>
        <p:nvPicPr>
          <p:cNvPr id="8" name="Picture 7" descr="ch4_map_20130202_terrain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20096" y="616502"/>
            <a:ext cx="4228831" cy="3077486"/>
          </a:xfrm>
          <a:prstGeom prst="rect">
            <a:avLst/>
          </a:prstGeom>
        </p:spPr>
      </p:pic>
      <p:pic>
        <p:nvPicPr>
          <p:cNvPr id="9" name="Picture 8" descr="o3_map_20130202_terrain2.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20096" y="3677813"/>
            <a:ext cx="4228831" cy="3077486"/>
          </a:xfrm>
          <a:prstGeom prst="rect">
            <a:avLst/>
          </a:prstGeom>
        </p:spPr>
      </p:pic>
      <p:sp>
        <p:nvSpPr>
          <p:cNvPr id="10" name="TextBox 9"/>
          <p:cNvSpPr txBox="1"/>
          <p:nvPr/>
        </p:nvSpPr>
        <p:spPr>
          <a:xfrm>
            <a:off x="144644" y="6274337"/>
            <a:ext cx="1475913" cy="282914"/>
          </a:xfrm>
          <a:prstGeom prst="rect">
            <a:avLst/>
          </a:prstGeom>
          <a:noFill/>
        </p:spPr>
        <p:txBody>
          <a:bodyPr wrap="none" lIns="82058" tIns="41029" rIns="82058" bIns="41029" rtlCol="0">
            <a:spAutoFit/>
          </a:bodyPr>
          <a:lstStyle/>
          <a:p>
            <a:r>
              <a:rPr lang="en-US" sz="1300" i="1" dirty="0" err="1" smtClean="0">
                <a:solidFill>
                  <a:schemeClr val="bg1"/>
                </a:solidFill>
              </a:rPr>
              <a:t>Oltmans</a:t>
            </a:r>
            <a:r>
              <a:rPr lang="en-US" sz="1300" i="1" dirty="0" smtClean="0">
                <a:solidFill>
                  <a:schemeClr val="bg1"/>
                </a:solidFill>
              </a:rPr>
              <a:t>, in prep.</a:t>
            </a:r>
            <a:endParaRPr lang="en-US" sz="1300" i="1" dirty="0">
              <a:solidFill>
                <a:schemeClr val="bg1"/>
              </a:solidFill>
            </a:endParaRPr>
          </a:p>
        </p:txBody>
      </p:sp>
      <p:grpSp>
        <p:nvGrpSpPr>
          <p:cNvPr id="11" name="Group 10"/>
          <p:cNvGrpSpPr/>
          <p:nvPr/>
        </p:nvGrpSpPr>
        <p:grpSpPr>
          <a:xfrm>
            <a:off x="718434" y="89794"/>
            <a:ext cx="2805261" cy="3073917"/>
            <a:chOff x="-1" y="4523993"/>
            <a:chExt cx="2545531" cy="3011404"/>
          </a:xfrm>
        </p:grpSpPr>
        <p:pic>
          <p:nvPicPr>
            <p:cNvPr id="12" name="Picture 11" descr="map_of_utah.gif"/>
            <p:cNvPicPr>
              <a:picLocks noChangeAspect="1"/>
            </p:cNvPicPr>
            <p:nvPr/>
          </p:nvPicPr>
          <p:blipFill>
            <a:blip r:embed="rId5" cstate="print"/>
            <a:stretch>
              <a:fillRect/>
            </a:stretch>
          </p:blipFill>
          <p:spPr>
            <a:xfrm>
              <a:off x="-1" y="4523993"/>
              <a:ext cx="2545531" cy="3011404"/>
            </a:xfrm>
            <a:prstGeom prst="rect">
              <a:avLst/>
            </a:prstGeom>
          </p:spPr>
        </p:pic>
        <p:sp>
          <p:nvSpPr>
            <p:cNvPr id="13" name="Rectangle 12"/>
            <p:cNvSpPr/>
            <p:nvPr/>
          </p:nvSpPr>
          <p:spPr>
            <a:xfrm>
              <a:off x="1827923" y="5449355"/>
              <a:ext cx="374230" cy="332003"/>
            </a:xfrm>
            <a:prstGeom prst="rect">
              <a:avLst/>
            </a:prstGeom>
            <a:noFill/>
            <a:ln w="38100" cmpd="sng">
              <a:solidFill>
                <a:srgbClr val="FF0000"/>
              </a:solid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lIns="101882" tIns="50941" rIns="101882" bIns="50941" spcCol="0" rtlCol="0" anchor="ctr"/>
            <a:lstStyle/>
            <a:p>
              <a:pPr algn="ctr"/>
              <a:endParaRPr lang="en-US"/>
            </a:p>
          </p:txBody>
        </p:sp>
      </p:grpSp>
      <p:sp>
        <p:nvSpPr>
          <p:cNvPr id="3" name="TextBox 2"/>
          <p:cNvSpPr txBox="1"/>
          <p:nvPr/>
        </p:nvSpPr>
        <p:spPr>
          <a:xfrm>
            <a:off x="3086822" y="464749"/>
            <a:ext cx="1365090" cy="369332"/>
          </a:xfrm>
          <a:prstGeom prst="rect">
            <a:avLst/>
          </a:prstGeom>
          <a:solidFill>
            <a:schemeClr val="accent3">
              <a:lumMod val="40000"/>
              <a:lumOff val="60000"/>
            </a:schemeClr>
          </a:solidFill>
        </p:spPr>
        <p:txBody>
          <a:bodyPr wrap="none" rtlCol="0">
            <a:spAutoFit/>
          </a:bodyPr>
          <a:lstStyle/>
          <a:p>
            <a:r>
              <a:rPr lang="en-US" dirty="0" smtClean="0">
                <a:solidFill>
                  <a:srgbClr val="FF0000"/>
                </a:solidFill>
              </a:rPr>
              <a:t>Uinta Basin</a:t>
            </a:r>
            <a:endParaRPr lang="en-US" dirty="0">
              <a:solidFill>
                <a:srgbClr val="FF0000"/>
              </a:solidFill>
            </a:endParaRPr>
          </a:p>
        </p:txBody>
      </p:sp>
      <p:cxnSp>
        <p:nvCxnSpPr>
          <p:cNvPr id="5" name="Straight Arrow Connector 4"/>
          <p:cNvCxnSpPr>
            <a:stCxn id="3" idx="2"/>
            <a:endCxn id="13" idx="3"/>
          </p:cNvCxnSpPr>
          <p:nvPr/>
        </p:nvCxnSpPr>
        <p:spPr>
          <a:xfrm flipH="1">
            <a:off x="3145282" y="834081"/>
            <a:ext cx="624085" cy="3697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4810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AEA322A-5BF4-A44D-86B4-CF88B2F643EC}" type="datetime1">
              <a:rPr lang="en-US" smtClean="0"/>
              <a:t>6/6/2014</a:t>
            </a:fld>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pPr/>
              <a:t>37</a:t>
            </a:fld>
            <a:endParaRPr lang="en-US" dirty="0"/>
          </a:p>
        </p:txBody>
      </p:sp>
      <p:pic>
        <p:nvPicPr>
          <p:cNvPr id="6" name="Picture 5" descr="PFP_hydrocarbon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94727"/>
            <a:ext cx="9144000" cy="5202484"/>
          </a:xfrm>
          <a:prstGeom prst="rect">
            <a:avLst/>
          </a:prstGeom>
        </p:spPr>
      </p:pic>
      <p:sp>
        <p:nvSpPr>
          <p:cNvPr id="2" name="TextBox 1"/>
          <p:cNvSpPr txBox="1"/>
          <p:nvPr/>
        </p:nvSpPr>
        <p:spPr>
          <a:xfrm>
            <a:off x="436192" y="5746802"/>
            <a:ext cx="7690101" cy="369332"/>
          </a:xfrm>
          <a:prstGeom prst="rect">
            <a:avLst/>
          </a:prstGeom>
          <a:noFill/>
        </p:spPr>
        <p:txBody>
          <a:bodyPr wrap="none" rtlCol="0">
            <a:spAutoFit/>
          </a:bodyPr>
          <a:lstStyle/>
          <a:p>
            <a:r>
              <a:rPr lang="en-US" dirty="0" smtClean="0">
                <a:solidFill>
                  <a:schemeClr val="bg1">
                    <a:lumMod val="95000"/>
                  </a:schemeClr>
                </a:solidFill>
              </a:rPr>
              <a:t>Hydrocarbons co-emitted with methane (CH</a:t>
            </a:r>
            <a:r>
              <a:rPr lang="en-US" baseline="-25000" dirty="0" smtClean="0">
                <a:solidFill>
                  <a:schemeClr val="bg1">
                    <a:lumMod val="95000"/>
                  </a:schemeClr>
                </a:solidFill>
              </a:rPr>
              <a:t>4</a:t>
            </a:r>
            <a:r>
              <a:rPr lang="en-US" dirty="0" smtClean="0">
                <a:solidFill>
                  <a:schemeClr val="bg1">
                    <a:lumMod val="95000"/>
                  </a:schemeClr>
                </a:solidFill>
              </a:rPr>
              <a:t>) in Uintah Basin (Feb 2012)</a:t>
            </a:r>
            <a:endParaRPr lang="en-US" dirty="0">
              <a:solidFill>
                <a:schemeClr val="bg1">
                  <a:lumMod val="95000"/>
                </a:schemeClr>
              </a:solidFill>
            </a:endParaRPr>
          </a:p>
        </p:txBody>
      </p:sp>
    </p:spTree>
    <p:extLst>
      <p:ext uri="{BB962C8B-B14F-4D97-AF65-F5344CB8AC3E}">
        <p14:creationId xmlns:p14="http://schemas.microsoft.com/office/powerpoint/2010/main" val="3041722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80804"/>
            <a:ext cx="8913813" cy="914400"/>
          </a:xfrm>
        </p:spPr>
        <p:txBody>
          <a:bodyPr/>
          <a:lstStyle/>
          <a:p>
            <a:r>
              <a:rPr lang="en-US" dirty="0" smtClean="0"/>
              <a:t>Denver-Julesburg Basin</a:t>
            </a:r>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0881" y="1416612"/>
            <a:ext cx="8008969" cy="5441388"/>
          </a:xfrm>
          <a:prstGeom prst="rect">
            <a:avLst/>
          </a:prstGeom>
          <a:noFill/>
          <a:ln>
            <a:noFill/>
          </a:ln>
        </p:spPr>
      </p:pic>
      <p:cxnSp>
        <p:nvCxnSpPr>
          <p:cNvPr id="4" name="Straight Arrow Connector 3"/>
          <p:cNvCxnSpPr/>
          <p:nvPr/>
        </p:nvCxnSpPr>
        <p:spPr>
          <a:xfrm rot="3594496" flipH="1">
            <a:off x="1935786" y="2406440"/>
            <a:ext cx="1035348" cy="640065"/>
          </a:xfrm>
          <a:prstGeom prst="straightConnector1">
            <a:avLst/>
          </a:prstGeom>
          <a:ln w="57150" cmpd="sng">
            <a:solidFill>
              <a:srgbClr val="FF00FF"/>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rot="1806134">
            <a:off x="3049117" y="2919661"/>
            <a:ext cx="653282" cy="359858"/>
          </a:xfrm>
          <a:prstGeom prst="rect">
            <a:avLst/>
          </a:prstGeom>
          <a:noFill/>
        </p:spPr>
        <p:txBody>
          <a:bodyPr wrap="none" lIns="82058" tIns="41029" rIns="82058" bIns="41029" rtlCol="0">
            <a:spAutoFit/>
          </a:bodyPr>
          <a:lstStyle/>
          <a:p>
            <a:r>
              <a:rPr lang="en-US" dirty="0" smtClean="0">
                <a:solidFill>
                  <a:srgbClr val="FF00FF"/>
                </a:solidFill>
              </a:rPr>
              <a:t>wind</a:t>
            </a:r>
            <a:endParaRPr lang="en-US" dirty="0">
              <a:solidFill>
                <a:srgbClr val="FF00FF"/>
              </a:solidFill>
            </a:endParaRPr>
          </a:p>
        </p:txBody>
      </p:sp>
      <p:sp>
        <p:nvSpPr>
          <p:cNvPr id="6" name="TextBox 5"/>
          <p:cNvSpPr txBox="1"/>
          <p:nvPr/>
        </p:nvSpPr>
        <p:spPr>
          <a:xfrm rot="16200000">
            <a:off x="7278491" y="5117217"/>
            <a:ext cx="2189650" cy="369332"/>
          </a:xfrm>
          <a:prstGeom prst="rect">
            <a:avLst/>
          </a:prstGeom>
          <a:noFill/>
        </p:spPr>
        <p:txBody>
          <a:bodyPr wrap="none" rtlCol="0">
            <a:spAutoFit/>
          </a:bodyPr>
          <a:lstStyle/>
          <a:p>
            <a:r>
              <a:rPr lang="en-US" i="1" dirty="0" err="1" smtClean="0">
                <a:solidFill>
                  <a:schemeClr val="accent6">
                    <a:lumMod val="75000"/>
                    <a:lumOff val="25000"/>
                  </a:schemeClr>
                </a:solidFill>
              </a:rPr>
              <a:t>Pétron</a:t>
            </a:r>
            <a:r>
              <a:rPr lang="en-US" i="1" dirty="0" smtClean="0">
                <a:solidFill>
                  <a:schemeClr val="accent6">
                    <a:lumMod val="75000"/>
                    <a:lumOff val="25000"/>
                  </a:schemeClr>
                </a:solidFill>
              </a:rPr>
              <a:t> et al., 2014.</a:t>
            </a:r>
            <a:endParaRPr lang="en-US" i="1" dirty="0">
              <a:solidFill>
                <a:schemeClr val="accent6">
                  <a:lumMod val="75000"/>
                  <a:lumOff val="25000"/>
                </a:schemeClr>
              </a:solidFill>
            </a:endParaRPr>
          </a:p>
        </p:txBody>
      </p:sp>
    </p:spTree>
    <p:extLst>
      <p:ext uri="{BB962C8B-B14F-4D97-AF65-F5344CB8AC3E}">
        <p14:creationId xmlns:p14="http://schemas.microsoft.com/office/powerpoint/2010/main" val="2934730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transect_2_multispecies_lo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731" y="4224330"/>
            <a:ext cx="6504843" cy="2542089"/>
          </a:xfrm>
          <a:prstGeom prst="rect">
            <a:avLst/>
          </a:prstGeom>
        </p:spPr>
      </p:pic>
      <p:sp>
        <p:nvSpPr>
          <p:cNvPr id="2" name="Title 1"/>
          <p:cNvSpPr>
            <a:spLocks noGrp="1"/>
          </p:cNvSpPr>
          <p:nvPr>
            <p:ph type="title"/>
          </p:nvPr>
        </p:nvSpPr>
        <p:spPr/>
        <p:txBody>
          <a:bodyPr/>
          <a:lstStyle/>
          <a:p>
            <a:r>
              <a:rPr lang="en-US" dirty="0" smtClean="0"/>
              <a:t>19 Oct 2013</a:t>
            </a:r>
            <a:endParaRPr lang="en-US" dirty="0"/>
          </a:p>
        </p:txBody>
      </p:sp>
      <p:sp>
        <p:nvSpPr>
          <p:cNvPr id="5" name="TextBox 4"/>
          <p:cNvSpPr txBox="1"/>
          <p:nvPr/>
        </p:nvSpPr>
        <p:spPr>
          <a:xfrm>
            <a:off x="1254351" y="481998"/>
            <a:ext cx="4444020" cy="646331"/>
          </a:xfrm>
          <a:prstGeom prst="rect">
            <a:avLst/>
          </a:prstGeom>
          <a:noFill/>
        </p:spPr>
        <p:txBody>
          <a:bodyPr wrap="none" rtlCol="0">
            <a:spAutoFit/>
          </a:bodyPr>
          <a:lstStyle/>
          <a:p>
            <a:r>
              <a:rPr lang="en-US" sz="3600" dirty="0" smtClean="0">
                <a:solidFill>
                  <a:srgbClr val="FF6600"/>
                </a:solidFill>
              </a:rPr>
              <a:t>Downwind Transects</a:t>
            </a:r>
            <a:endParaRPr lang="en-US" sz="3600" dirty="0">
              <a:solidFill>
                <a:srgbClr val="FF6600"/>
              </a:solidFill>
            </a:endParaRPr>
          </a:p>
        </p:txBody>
      </p:sp>
      <p:sp>
        <p:nvSpPr>
          <p:cNvPr id="18" name="TextBox 17"/>
          <p:cNvSpPr txBox="1"/>
          <p:nvPr/>
        </p:nvSpPr>
        <p:spPr>
          <a:xfrm>
            <a:off x="6852127" y="2399244"/>
            <a:ext cx="1266580" cy="369332"/>
          </a:xfrm>
          <a:prstGeom prst="rect">
            <a:avLst/>
          </a:prstGeom>
          <a:noFill/>
        </p:spPr>
        <p:txBody>
          <a:bodyPr wrap="none" rtlCol="0">
            <a:spAutoFit/>
          </a:bodyPr>
          <a:lstStyle/>
          <a:p>
            <a:r>
              <a:rPr lang="en-US" dirty="0" smtClean="0">
                <a:solidFill>
                  <a:srgbClr val="FF8000"/>
                </a:solidFill>
              </a:rPr>
              <a:t>Transect 1</a:t>
            </a:r>
            <a:endParaRPr lang="en-US" dirty="0">
              <a:solidFill>
                <a:srgbClr val="FF8000"/>
              </a:solidFill>
            </a:endParaRPr>
          </a:p>
        </p:txBody>
      </p:sp>
      <p:sp>
        <p:nvSpPr>
          <p:cNvPr id="19" name="TextBox 18"/>
          <p:cNvSpPr txBox="1"/>
          <p:nvPr/>
        </p:nvSpPr>
        <p:spPr>
          <a:xfrm>
            <a:off x="6852127" y="5003836"/>
            <a:ext cx="1266580" cy="369332"/>
          </a:xfrm>
          <a:prstGeom prst="rect">
            <a:avLst/>
          </a:prstGeom>
          <a:noFill/>
        </p:spPr>
        <p:txBody>
          <a:bodyPr wrap="none" rtlCol="0">
            <a:spAutoFit/>
          </a:bodyPr>
          <a:lstStyle/>
          <a:p>
            <a:r>
              <a:rPr lang="en-US" dirty="0" smtClean="0">
                <a:solidFill>
                  <a:srgbClr val="FF8000"/>
                </a:solidFill>
              </a:rPr>
              <a:t>Transect 2</a:t>
            </a:r>
            <a:endParaRPr lang="en-US" dirty="0">
              <a:solidFill>
                <a:srgbClr val="FF8000"/>
              </a:solidFill>
            </a:endParaRPr>
          </a:p>
        </p:txBody>
      </p:sp>
      <p:sp>
        <p:nvSpPr>
          <p:cNvPr id="15" name="TextBox 14"/>
          <p:cNvSpPr txBox="1"/>
          <p:nvPr/>
        </p:nvSpPr>
        <p:spPr>
          <a:xfrm>
            <a:off x="3310782" y="3205347"/>
            <a:ext cx="743312" cy="461665"/>
          </a:xfrm>
          <a:prstGeom prst="rect">
            <a:avLst/>
          </a:prstGeom>
          <a:noFill/>
        </p:spPr>
        <p:txBody>
          <a:bodyPr wrap="none" rtlCol="0">
            <a:spAutoFit/>
          </a:bodyPr>
          <a:lstStyle/>
          <a:p>
            <a:r>
              <a:rPr lang="en-US" sz="2400" dirty="0" smtClean="0"/>
              <a:t>CH</a:t>
            </a:r>
            <a:r>
              <a:rPr lang="en-US" sz="2400" baseline="-25000" dirty="0" smtClean="0"/>
              <a:t>4</a:t>
            </a:r>
            <a:endParaRPr lang="en-US" sz="2400" baseline="-25000" dirty="0"/>
          </a:p>
        </p:txBody>
      </p:sp>
      <p:sp>
        <p:nvSpPr>
          <p:cNvPr id="16" name="TextBox 15"/>
          <p:cNvSpPr txBox="1"/>
          <p:nvPr/>
        </p:nvSpPr>
        <p:spPr>
          <a:xfrm>
            <a:off x="2618935" y="1803901"/>
            <a:ext cx="857426" cy="461665"/>
          </a:xfrm>
          <a:prstGeom prst="rect">
            <a:avLst/>
          </a:prstGeom>
          <a:noFill/>
        </p:spPr>
        <p:txBody>
          <a:bodyPr wrap="none" rtlCol="0">
            <a:spAutoFit/>
          </a:bodyPr>
          <a:lstStyle/>
          <a:p>
            <a:r>
              <a:rPr lang="en-US" sz="2400" dirty="0" smtClean="0">
                <a:solidFill>
                  <a:srgbClr val="FF0000"/>
                </a:solidFill>
              </a:rPr>
              <a:t>C</a:t>
            </a:r>
            <a:r>
              <a:rPr lang="en-US" sz="2400" baseline="-25000" dirty="0" smtClean="0">
                <a:solidFill>
                  <a:srgbClr val="FF0000"/>
                </a:solidFill>
              </a:rPr>
              <a:t>2</a:t>
            </a:r>
            <a:r>
              <a:rPr lang="en-US" sz="2400" dirty="0" smtClean="0">
                <a:solidFill>
                  <a:srgbClr val="FF0000"/>
                </a:solidFill>
              </a:rPr>
              <a:t>H</a:t>
            </a:r>
            <a:r>
              <a:rPr lang="en-US" sz="2400" baseline="-25000" dirty="0" smtClean="0">
                <a:solidFill>
                  <a:srgbClr val="FF0000"/>
                </a:solidFill>
              </a:rPr>
              <a:t>6</a:t>
            </a:r>
            <a:endParaRPr lang="en-US" sz="2400" baseline="-25000" dirty="0">
              <a:solidFill>
                <a:srgbClr val="FF0000"/>
              </a:solidFill>
            </a:endParaRPr>
          </a:p>
        </p:txBody>
      </p:sp>
      <p:sp>
        <p:nvSpPr>
          <p:cNvPr id="20" name="TextBox 19"/>
          <p:cNvSpPr txBox="1"/>
          <p:nvPr/>
        </p:nvSpPr>
        <p:spPr>
          <a:xfrm>
            <a:off x="4346562" y="1803901"/>
            <a:ext cx="646331" cy="461665"/>
          </a:xfrm>
          <a:prstGeom prst="rect">
            <a:avLst/>
          </a:prstGeom>
          <a:noFill/>
        </p:spPr>
        <p:txBody>
          <a:bodyPr wrap="none" rtlCol="0">
            <a:spAutoFit/>
          </a:bodyPr>
          <a:lstStyle/>
          <a:p>
            <a:r>
              <a:rPr lang="en-US" sz="2400" dirty="0" smtClean="0">
                <a:solidFill>
                  <a:srgbClr val="00FF00"/>
                </a:solidFill>
              </a:rPr>
              <a:t>CO</a:t>
            </a:r>
            <a:endParaRPr lang="en-US" sz="2400" baseline="-25000" dirty="0">
              <a:solidFill>
                <a:srgbClr val="00FF00"/>
              </a:solidFill>
            </a:endParaRPr>
          </a:p>
        </p:txBody>
      </p:sp>
      <p:sp>
        <p:nvSpPr>
          <p:cNvPr id="21" name="TextBox 20"/>
          <p:cNvSpPr txBox="1"/>
          <p:nvPr/>
        </p:nvSpPr>
        <p:spPr>
          <a:xfrm>
            <a:off x="1905232" y="5807643"/>
            <a:ext cx="743312" cy="461665"/>
          </a:xfrm>
          <a:prstGeom prst="rect">
            <a:avLst/>
          </a:prstGeom>
          <a:noFill/>
        </p:spPr>
        <p:txBody>
          <a:bodyPr wrap="none" rtlCol="0">
            <a:spAutoFit/>
          </a:bodyPr>
          <a:lstStyle/>
          <a:p>
            <a:r>
              <a:rPr lang="en-US" sz="2400" dirty="0" smtClean="0"/>
              <a:t>CH</a:t>
            </a:r>
            <a:r>
              <a:rPr lang="en-US" sz="2400" baseline="-25000" dirty="0" smtClean="0"/>
              <a:t>4</a:t>
            </a:r>
            <a:endParaRPr lang="en-US" sz="2400" baseline="-25000" dirty="0"/>
          </a:p>
        </p:txBody>
      </p:sp>
      <p:sp>
        <p:nvSpPr>
          <p:cNvPr id="22" name="TextBox 21"/>
          <p:cNvSpPr txBox="1"/>
          <p:nvPr/>
        </p:nvSpPr>
        <p:spPr>
          <a:xfrm>
            <a:off x="2229102" y="4625893"/>
            <a:ext cx="857426" cy="461665"/>
          </a:xfrm>
          <a:prstGeom prst="rect">
            <a:avLst/>
          </a:prstGeom>
          <a:noFill/>
        </p:spPr>
        <p:txBody>
          <a:bodyPr wrap="none" rtlCol="0">
            <a:spAutoFit/>
          </a:bodyPr>
          <a:lstStyle/>
          <a:p>
            <a:r>
              <a:rPr lang="en-US" sz="2400" dirty="0" smtClean="0">
                <a:solidFill>
                  <a:srgbClr val="FF0000"/>
                </a:solidFill>
              </a:rPr>
              <a:t>C</a:t>
            </a:r>
            <a:r>
              <a:rPr lang="en-US" sz="2400" baseline="-25000" dirty="0" smtClean="0">
                <a:solidFill>
                  <a:srgbClr val="FF0000"/>
                </a:solidFill>
              </a:rPr>
              <a:t>2</a:t>
            </a:r>
            <a:r>
              <a:rPr lang="en-US" sz="2400" dirty="0" smtClean="0">
                <a:solidFill>
                  <a:srgbClr val="FF0000"/>
                </a:solidFill>
              </a:rPr>
              <a:t>H</a:t>
            </a:r>
            <a:r>
              <a:rPr lang="en-US" sz="2400" baseline="-25000" dirty="0" smtClean="0">
                <a:solidFill>
                  <a:srgbClr val="FF0000"/>
                </a:solidFill>
              </a:rPr>
              <a:t>6</a:t>
            </a:r>
            <a:endParaRPr lang="en-US" sz="2400" baseline="-25000" dirty="0">
              <a:solidFill>
                <a:srgbClr val="FF0000"/>
              </a:solidFill>
            </a:endParaRPr>
          </a:p>
        </p:txBody>
      </p:sp>
      <p:sp>
        <p:nvSpPr>
          <p:cNvPr id="23" name="TextBox 22"/>
          <p:cNvSpPr txBox="1"/>
          <p:nvPr/>
        </p:nvSpPr>
        <p:spPr>
          <a:xfrm>
            <a:off x="4192674" y="4334513"/>
            <a:ext cx="646331" cy="461665"/>
          </a:xfrm>
          <a:prstGeom prst="rect">
            <a:avLst/>
          </a:prstGeom>
          <a:noFill/>
        </p:spPr>
        <p:txBody>
          <a:bodyPr wrap="none" rtlCol="0">
            <a:spAutoFit/>
          </a:bodyPr>
          <a:lstStyle/>
          <a:p>
            <a:r>
              <a:rPr lang="en-US" sz="2400" dirty="0" smtClean="0">
                <a:solidFill>
                  <a:srgbClr val="00FF00"/>
                </a:solidFill>
              </a:rPr>
              <a:t>CO</a:t>
            </a:r>
            <a:endParaRPr lang="en-US" sz="2400" baseline="-25000" dirty="0">
              <a:solidFill>
                <a:srgbClr val="00FF00"/>
              </a:solidFill>
            </a:endParaRPr>
          </a:p>
        </p:txBody>
      </p:sp>
      <p:cxnSp>
        <p:nvCxnSpPr>
          <p:cNvPr id="6" name="Straight Arrow Connector 5"/>
          <p:cNvCxnSpPr/>
          <p:nvPr/>
        </p:nvCxnSpPr>
        <p:spPr>
          <a:xfrm>
            <a:off x="2522067" y="5959936"/>
            <a:ext cx="473919" cy="30937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002442" y="4778186"/>
            <a:ext cx="473919" cy="959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A0DE640-64E7-0942-8A59-5100C40BDEEE}" type="datetime1">
              <a:rPr lang="en-US" smtClean="0"/>
              <a:t>6/6/2014</a:t>
            </a:fld>
            <a:endParaRPr lang="en-US" dirty="0"/>
          </a:p>
        </p:txBody>
      </p:sp>
      <p:sp>
        <p:nvSpPr>
          <p:cNvPr id="9" name="Slide Number Placeholder 8"/>
          <p:cNvSpPr>
            <a:spLocks noGrp="1"/>
          </p:cNvSpPr>
          <p:nvPr>
            <p:ph type="sldNum" sz="quarter" idx="12"/>
          </p:nvPr>
        </p:nvSpPr>
        <p:spPr/>
        <p:txBody>
          <a:bodyPr/>
          <a:lstStyle/>
          <a:p>
            <a:fld id="{5FD889E0-CAB2-4699-909D-B9A88D47ACBE}" type="slidenum">
              <a:rPr lang="en-US" smtClean="0"/>
              <a:pPr/>
              <a:t>39</a:t>
            </a:fld>
            <a:endParaRPr lang="en-US" dirty="0"/>
          </a:p>
        </p:txBody>
      </p:sp>
      <p:grpSp>
        <p:nvGrpSpPr>
          <p:cNvPr id="10" name="Group 9"/>
          <p:cNvGrpSpPr/>
          <p:nvPr/>
        </p:nvGrpSpPr>
        <p:grpSpPr>
          <a:xfrm>
            <a:off x="214415" y="1580928"/>
            <a:ext cx="6504843" cy="2542089"/>
            <a:chOff x="214415" y="1580928"/>
            <a:chExt cx="6504843" cy="2542089"/>
          </a:xfrm>
        </p:grpSpPr>
        <p:pic>
          <p:nvPicPr>
            <p:cNvPr id="3" name="Picture 2" descr="transect_1_multispecies_lon.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4415" y="1580928"/>
              <a:ext cx="6504843" cy="2542089"/>
            </a:xfrm>
            <a:prstGeom prst="rect">
              <a:avLst/>
            </a:prstGeom>
          </p:spPr>
        </p:pic>
        <p:sp>
          <p:nvSpPr>
            <p:cNvPr id="8" name="Rectangle 7"/>
            <p:cNvSpPr/>
            <p:nvPr/>
          </p:nvSpPr>
          <p:spPr>
            <a:xfrm>
              <a:off x="3002442" y="3948515"/>
              <a:ext cx="1719143" cy="158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Longitude</a:t>
              </a:r>
              <a:endParaRPr lang="en-US" sz="1400" dirty="0">
                <a:solidFill>
                  <a:schemeClr val="tx1"/>
                </a:solidFill>
              </a:endParaRPr>
            </a:p>
          </p:txBody>
        </p:sp>
      </p:grpSp>
      <p:sp>
        <p:nvSpPr>
          <p:cNvPr id="24" name="Rectangle 23"/>
          <p:cNvSpPr/>
          <p:nvPr/>
        </p:nvSpPr>
        <p:spPr>
          <a:xfrm>
            <a:off x="3002442" y="6608199"/>
            <a:ext cx="1719143" cy="158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995986" y="6591917"/>
            <a:ext cx="1719143" cy="158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Longitude</a:t>
            </a:r>
            <a:endParaRPr lang="en-US" sz="1400" dirty="0">
              <a:solidFill>
                <a:schemeClr val="tx1"/>
              </a:solidFill>
            </a:endParaRPr>
          </a:p>
        </p:txBody>
      </p:sp>
    </p:spTree>
    <p:extLst>
      <p:ext uri="{BB962C8B-B14F-4D97-AF65-F5344CB8AC3E}">
        <p14:creationId xmlns:p14="http://schemas.microsoft.com/office/powerpoint/2010/main" val="2314204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127953" y="994033"/>
            <a:ext cx="1988646" cy="1569660"/>
          </a:xfrm>
          <a:prstGeom prst="rect">
            <a:avLst/>
          </a:prstGeom>
          <a:solidFill>
            <a:srgbClr val="FFFF00"/>
          </a:solidFill>
        </p:spPr>
        <p:txBody>
          <a:bodyPr wrap="square" rtlCol="0">
            <a:spAutoFit/>
          </a:bodyPr>
          <a:lstStyle/>
          <a:p>
            <a:r>
              <a:rPr lang="en-US" sz="2400" b="1" dirty="0" smtClean="0">
                <a:solidFill>
                  <a:srgbClr val="FF0000"/>
                </a:solidFill>
                <a:latin typeface="Calisto MT"/>
                <a:cs typeface="Calisto MT"/>
              </a:rPr>
              <a:t>Raw gas </a:t>
            </a:r>
            <a:r>
              <a:rPr lang="en-US" sz="2400" dirty="0" smtClean="0">
                <a:latin typeface="Calisto MT"/>
                <a:cs typeface="Calisto MT"/>
              </a:rPr>
              <a:t>is composed of 70-90% methane</a:t>
            </a:r>
            <a:endParaRPr lang="en-US" sz="2400" dirty="0">
              <a:latin typeface="Calisto MT"/>
              <a:cs typeface="Calisto MT"/>
            </a:endParaRPr>
          </a:p>
        </p:txBody>
      </p:sp>
      <p:sp>
        <p:nvSpPr>
          <p:cNvPr id="9" name="TextBox 8"/>
          <p:cNvSpPr txBox="1"/>
          <p:nvPr/>
        </p:nvSpPr>
        <p:spPr>
          <a:xfrm>
            <a:off x="6574609" y="5847452"/>
            <a:ext cx="2485579" cy="830997"/>
          </a:xfrm>
          <a:prstGeom prst="rect">
            <a:avLst/>
          </a:prstGeom>
          <a:solidFill>
            <a:srgbClr val="FFFF00"/>
          </a:solidFill>
        </p:spPr>
        <p:txBody>
          <a:bodyPr wrap="square" rtlCol="0">
            <a:spAutoFit/>
          </a:bodyPr>
          <a:lstStyle/>
          <a:p>
            <a:r>
              <a:rPr lang="en-US" sz="2400" b="1" dirty="0" smtClean="0">
                <a:solidFill>
                  <a:srgbClr val="3366FF"/>
                </a:solidFill>
                <a:latin typeface="Calisto MT"/>
                <a:cs typeface="Calisto MT"/>
              </a:rPr>
              <a:t>Distribution gas   </a:t>
            </a:r>
            <a:r>
              <a:rPr lang="en-US" sz="2400" dirty="0" smtClean="0">
                <a:latin typeface="Calisto MT"/>
                <a:cs typeface="Calisto MT"/>
              </a:rPr>
              <a:t>is &gt;90% methane</a:t>
            </a:r>
            <a:endParaRPr lang="en-US" sz="2400" dirty="0">
              <a:latin typeface="Calisto MT"/>
              <a:cs typeface="Calisto MT"/>
            </a:endParaRPr>
          </a:p>
        </p:txBody>
      </p:sp>
      <p:sp>
        <p:nvSpPr>
          <p:cNvPr id="17" name="Right Arrow 16"/>
          <p:cNvSpPr/>
          <p:nvPr/>
        </p:nvSpPr>
        <p:spPr>
          <a:xfrm>
            <a:off x="2375294" y="1434506"/>
            <a:ext cx="2187152" cy="61142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5400000">
            <a:off x="6567303" y="4193911"/>
            <a:ext cx="2187152" cy="611429"/>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stretch>
            <a:fillRect/>
          </a:stretch>
        </p:blipFill>
        <p:spPr>
          <a:xfrm>
            <a:off x="3905251" y="33913"/>
            <a:ext cx="5154938" cy="3505358"/>
          </a:xfrm>
          <a:prstGeom prst="rect">
            <a:avLst/>
          </a:prstGeom>
        </p:spPr>
      </p:pic>
      <p:sp>
        <p:nvSpPr>
          <p:cNvPr id="8" name="TextBox 7"/>
          <p:cNvSpPr txBox="1"/>
          <p:nvPr/>
        </p:nvSpPr>
        <p:spPr>
          <a:xfrm>
            <a:off x="127953" y="57429"/>
            <a:ext cx="2497126" cy="369332"/>
          </a:xfrm>
          <a:prstGeom prst="rect">
            <a:avLst/>
          </a:prstGeom>
          <a:noFill/>
        </p:spPr>
        <p:txBody>
          <a:bodyPr wrap="none" rtlCol="0">
            <a:spAutoFit/>
          </a:bodyPr>
          <a:lstStyle/>
          <a:p>
            <a:pPr algn="ctr"/>
            <a:r>
              <a:rPr lang="en-US" i="1" dirty="0" smtClean="0">
                <a:solidFill>
                  <a:srgbClr val="7F7F7F"/>
                </a:solidFill>
              </a:rPr>
              <a:t>Slide credit: G. </a:t>
            </a:r>
            <a:r>
              <a:rPr lang="en-US" i="1" dirty="0" err="1" smtClean="0">
                <a:solidFill>
                  <a:srgbClr val="7F7F7F"/>
                </a:solidFill>
              </a:rPr>
              <a:t>Pétron</a:t>
            </a:r>
            <a:endParaRPr lang="en-US" i="1" dirty="0">
              <a:solidFill>
                <a:srgbClr val="7F7F7F"/>
              </a:solidFill>
            </a:endParaRPr>
          </a:p>
        </p:txBody>
      </p:sp>
      <p:pic>
        <p:nvPicPr>
          <p:cNvPr id="4" name="Picture 3"/>
          <p:cNvPicPr>
            <a:picLocks noChangeAspect="1"/>
          </p:cNvPicPr>
          <p:nvPr/>
        </p:nvPicPr>
        <p:blipFill>
          <a:blip r:embed="rId4"/>
          <a:stretch>
            <a:fillRect/>
          </a:stretch>
        </p:blipFill>
        <p:spPr>
          <a:xfrm>
            <a:off x="0" y="2933257"/>
            <a:ext cx="6158008" cy="3441700"/>
          </a:xfrm>
          <a:prstGeom prst="rect">
            <a:avLst/>
          </a:prstGeom>
        </p:spPr>
      </p:pic>
      <p:sp>
        <p:nvSpPr>
          <p:cNvPr id="5" name="TextBox 4"/>
          <p:cNvSpPr txBox="1"/>
          <p:nvPr/>
        </p:nvSpPr>
        <p:spPr>
          <a:xfrm>
            <a:off x="320730" y="6318969"/>
            <a:ext cx="941283" cy="369332"/>
          </a:xfrm>
          <a:prstGeom prst="rect">
            <a:avLst/>
          </a:prstGeom>
          <a:noFill/>
        </p:spPr>
        <p:txBody>
          <a:bodyPr wrap="none" rtlCol="0">
            <a:spAutoFit/>
          </a:bodyPr>
          <a:lstStyle/>
          <a:p>
            <a:r>
              <a:rPr lang="en-US" dirty="0" err="1"/>
              <a:t>e</a:t>
            </a:r>
            <a:r>
              <a:rPr lang="en-US" dirty="0" err="1" smtClean="0"/>
              <a:t>ia.gov</a:t>
            </a:r>
            <a:endParaRPr lang="en-US" dirty="0"/>
          </a:p>
        </p:txBody>
      </p:sp>
    </p:spTree>
    <p:extLst>
      <p:ext uri="{BB962C8B-B14F-4D97-AF65-F5344CB8AC3E}">
        <p14:creationId xmlns:p14="http://schemas.microsoft.com/office/powerpoint/2010/main" val="2085661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So what are the CH</a:t>
            </a:r>
            <a:r>
              <a:rPr lang="en-US" baseline="-25000" dirty="0" smtClean="0">
                <a:solidFill>
                  <a:schemeClr val="bg1"/>
                </a:solidFill>
              </a:rPr>
              <a:t>4</a:t>
            </a:r>
            <a:r>
              <a:rPr lang="en-US" dirty="0" smtClean="0">
                <a:solidFill>
                  <a:schemeClr val="bg1"/>
                </a:solidFill>
              </a:rPr>
              <a:t> emissions from natural gas?</a:t>
            </a:r>
            <a:endParaRPr lang="en-US" dirty="0">
              <a:solidFill>
                <a:schemeClr val="bg1"/>
              </a:solidFill>
            </a:endParaRPr>
          </a:p>
        </p:txBody>
      </p:sp>
      <p:pic>
        <p:nvPicPr>
          <p:cNvPr id="7" name="Picture 6"/>
          <p:cNvPicPr>
            <a:picLocks noChangeAspect="1"/>
          </p:cNvPicPr>
          <p:nvPr/>
        </p:nvPicPr>
        <p:blipFill>
          <a:blip r:embed="rId2"/>
          <a:stretch>
            <a:fillRect/>
          </a:stretch>
        </p:blipFill>
        <p:spPr>
          <a:xfrm>
            <a:off x="6324600" y="4343400"/>
            <a:ext cx="2483328" cy="2388295"/>
          </a:xfrm>
          <a:prstGeom prst="rect">
            <a:avLst/>
          </a:prstGeom>
          <a:solidFill>
            <a:schemeClr val="bg1"/>
          </a:solidFill>
        </p:spPr>
      </p:pic>
      <p:graphicFrame>
        <p:nvGraphicFramePr>
          <p:cNvPr id="8" name="Chart 7"/>
          <p:cNvGraphicFramePr>
            <a:graphicFrameLocks noGrp="1"/>
          </p:cNvGraphicFramePr>
          <p:nvPr>
            <p:extLst>
              <p:ext uri="{D42A27DB-BD31-4B8C-83A1-F6EECF244321}">
                <p14:modId xmlns:p14="http://schemas.microsoft.com/office/powerpoint/2010/main" val="2844424723"/>
              </p:ext>
            </p:extLst>
          </p:nvPr>
        </p:nvGraphicFramePr>
        <p:xfrm>
          <a:off x="-36786" y="1752600"/>
          <a:ext cx="4608786" cy="24481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noGrp="1"/>
          </p:cNvGraphicFramePr>
          <p:nvPr>
            <p:extLst>
              <p:ext uri="{D42A27DB-BD31-4B8C-83A1-F6EECF244321}">
                <p14:modId xmlns:p14="http://schemas.microsoft.com/office/powerpoint/2010/main" val="1750515730"/>
              </p:ext>
            </p:extLst>
          </p:nvPr>
        </p:nvGraphicFramePr>
        <p:xfrm>
          <a:off x="4533388" y="1752600"/>
          <a:ext cx="4610612" cy="244365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2300557" y="1383268"/>
            <a:ext cx="4465661" cy="369332"/>
          </a:xfrm>
          <a:prstGeom prst="rect">
            <a:avLst/>
          </a:prstGeom>
          <a:noFill/>
        </p:spPr>
        <p:txBody>
          <a:bodyPr wrap="none" rtlCol="0">
            <a:spAutoFit/>
          </a:bodyPr>
          <a:lstStyle/>
          <a:p>
            <a:r>
              <a:rPr lang="en-US" dirty="0" smtClean="0">
                <a:solidFill>
                  <a:schemeClr val="bg1"/>
                </a:solidFill>
              </a:rPr>
              <a:t>EPA Inventory of GHG Sources and Sinks</a:t>
            </a:r>
            <a:endParaRPr lang="en-US" dirty="0">
              <a:solidFill>
                <a:schemeClr val="bg1"/>
              </a:solidFill>
            </a:endParaRPr>
          </a:p>
        </p:txBody>
      </p:sp>
    </p:spTree>
    <p:extLst>
      <p:ext uri="{BB962C8B-B14F-4D97-AF65-F5344CB8AC3E}">
        <p14:creationId xmlns:p14="http://schemas.microsoft.com/office/powerpoint/2010/main" val="14146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So what are the CH</a:t>
            </a:r>
            <a:r>
              <a:rPr lang="en-US" baseline="-25000" dirty="0" smtClean="0">
                <a:solidFill>
                  <a:schemeClr val="bg1"/>
                </a:solidFill>
              </a:rPr>
              <a:t>4</a:t>
            </a:r>
            <a:r>
              <a:rPr lang="en-US" dirty="0" smtClean="0">
                <a:solidFill>
                  <a:schemeClr val="bg1"/>
                </a:solidFill>
              </a:rPr>
              <a:t> emissions from natural gas?</a:t>
            </a:r>
            <a:endParaRPr lang="en-US" dirty="0">
              <a:solidFill>
                <a:schemeClr val="bg1"/>
              </a:solidFill>
            </a:endParaRPr>
          </a:p>
        </p:txBody>
      </p:sp>
      <p:graphicFrame>
        <p:nvGraphicFramePr>
          <p:cNvPr id="6" name="Chart 5"/>
          <p:cNvGraphicFramePr>
            <a:graphicFrameLocks noGrp="1"/>
          </p:cNvGraphicFramePr>
          <p:nvPr>
            <p:extLst>
              <p:ext uri="{D42A27DB-BD31-4B8C-83A1-F6EECF244321}">
                <p14:modId xmlns:p14="http://schemas.microsoft.com/office/powerpoint/2010/main" val="2557954522"/>
              </p:ext>
            </p:extLst>
          </p:nvPr>
        </p:nvGraphicFramePr>
        <p:xfrm>
          <a:off x="457200" y="4343400"/>
          <a:ext cx="5329767" cy="2161721"/>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a:stretch>
            <a:fillRect/>
          </a:stretch>
        </p:blipFill>
        <p:spPr>
          <a:xfrm>
            <a:off x="6324600" y="4357999"/>
            <a:ext cx="2483328" cy="2388295"/>
          </a:xfrm>
          <a:prstGeom prst="rect">
            <a:avLst/>
          </a:prstGeom>
          <a:solidFill>
            <a:schemeClr val="bg1"/>
          </a:solidFill>
        </p:spPr>
      </p:pic>
      <p:graphicFrame>
        <p:nvGraphicFramePr>
          <p:cNvPr id="8" name="Chart 7"/>
          <p:cNvGraphicFramePr>
            <a:graphicFrameLocks noGrp="1"/>
          </p:cNvGraphicFramePr>
          <p:nvPr>
            <p:extLst>
              <p:ext uri="{D42A27DB-BD31-4B8C-83A1-F6EECF244321}">
                <p14:modId xmlns:p14="http://schemas.microsoft.com/office/powerpoint/2010/main" val="4028832603"/>
              </p:ext>
            </p:extLst>
          </p:nvPr>
        </p:nvGraphicFramePr>
        <p:xfrm>
          <a:off x="-36786" y="1752600"/>
          <a:ext cx="4608786" cy="24481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noGrp="1"/>
          </p:cNvGraphicFramePr>
          <p:nvPr>
            <p:extLst>
              <p:ext uri="{D42A27DB-BD31-4B8C-83A1-F6EECF244321}">
                <p14:modId xmlns:p14="http://schemas.microsoft.com/office/powerpoint/2010/main" val="2717825293"/>
              </p:ext>
            </p:extLst>
          </p:nvPr>
        </p:nvGraphicFramePr>
        <p:xfrm>
          <a:off x="4533388" y="1752600"/>
          <a:ext cx="4610612" cy="2443655"/>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2300557" y="1383268"/>
            <a:ext cx="4465661" cy="369332"/>
          </a:xfrm>
          <a:prstGeom prst="rect">
            <a:avLst/>
          </a:prstGeom>
          <a:noFill/>
        </p:spPr>
        <p:txBody>
          <a:bodyPr wrap="none" rtlCol="0">
            <a:spAutoFit/>
          </a:bodyPr>
          <a:lstStyle/>
          <a:p>
            <a:r>
              <a:rPr lang="en-US" dirty="0" smtClean="0">
                <a:solidFill>
                  <a:schemeClr val="bg1"/>
                </a:solidFill>
              </a:rPr>
              <a:t>EPA Inventory of GHG Sources and Sinks</a:t>
            </a:r>
            <a:endParaRPr lang="en-US" dirty="0">
              <a:solidFill>
                <a:schemeClr val="bg1"/>
              </a:solidFill>
            </a:endParaRPr>
          </a:p>
        </p:txBody>
      </p:sp>
    </p:spTree>
    <p:extLst>
      <p:ext uri="{BB962C8B-B14F-4D97-AF65-F5344CB8AC3E}">
        <p14:creationId xmlns:p14="http://schemas.microsoft.com/office/powerpoint/2010/main" val="3827693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978"/>
            <a:ext cx="8229600" cy="1442125"/>
          </a:xfrm>
        </p:spPr>
        <p:txBody>
          <a:bodyPr>
            <a:normAutofit/>
          </a:bodyPr>
          <a:lstStyle/>
          <a:p>
            <a:r>
              <a:rPr lang="en-US" sz="3600" dirty="0" smtClean="0"/>
              <a:t>How can one assess atmospheric impacts of an industry? </a:t>
            </a:r>
            <a:endParaRPr lang="en-US" sz="3600" dirty="0">
              <a:solidFill>
                <a:srgbClr val="FF0000"/>
              </a:solidFill>
            </a:endParaRPr>
          </a:p>
        </p:txBody>
      </p:sp>
      <p:pic>
        <p:nvPicPr>
          <p:cNvPr id="8" name="Content Placeholder 7"/>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backgroundRemoval t="0" b="100000" l="2059" r="99000"/>
                    </a14:imgEffect>
                  </a14:imgLayer>
                </a14:imgProps>
              </a:ext>
              <a:ext uri="{28A0092B-C50C-407E-A947-70E740481C1C}">
                <a14:useLocalDpi xmlns:a14="http://schemas.microsoft.com/office/drawing/2010/main"/>
              </a:ext>
            </a:extLst>
          </a:blip>
          <a:srcRect/>
          <a:stretch/>
        </p:blipFill>
        <p:spPr>
          <a:xfrm>
            <a:off x="-180084" y="2619960"/>
            <a:ext cx="4675884" cy="2666386"/>
          </a:xfrm>
        </p:spPr>
      </p:pic>
      <p:sp>
        <p:nvSpPr>
          <p:cNvPr id="10" name="TextBox 9"/>
          <p:cNvSpPr txBox="1"/>
          <p:nvPr/>
        </p:nvSpPr>
        <p:spPr>
          <a:xfrm rot="16200000">
            <a:off x="-186986" y="1858042"/>
            <a:ext cx="1725014" cy="653118"/>
          </a:xfrm>
          <a:prstGeom prst="rect">
            <a:avLst/>
          </a:prstGeom>
          <a:noFill/>
        </p:spPr>
        <p:txBody>
          <a:bodyPr wrap="square" lIns="91429" tIns="45714" rIns="91429" bIns="45714" rtlCol="0">
            <a:spAutoFit/>
          </a:bodyPr>
          <a:lstStyle/>
          <a:p>
            <a:r>
              <a:rPr lang="en-US" dirty="0" smtClean="0">
                <a:solidFill>
                  <a:srgbClr val="2DC3C3"/>
                </a:solidFill>
              </a:rPr>
              <a:t>Well completion</a:t>
            </a:r>
            <a:endParaRPr lang="en-US" dirty="0">
              <a:solidFill>
                <a:srgbClr val="2DC3C3"/>
              </a:solidFill>
            </a:endParaRPr>
          </a:p>
        </p:txBody>
      </p:sp>
      <p:sp>
        <p:nvSpPr>
          <p:cNvPr id="11" name="TextBox 10"/>
          <p:cNvSpPr txBox="1"/>
          <p:nvPr/>
        </p:nvSpPr>
        <p:spPr>
          <a:xfrm rot="16200000">
            <a:off x="271666" y="1997940"/>
            <a:ext cx="1725014" cy="373322"/>
          </a:xfrm>
          <a:prstGeom prst="rect">
            <a:avLst/>
          </a:prstGeom>
          <a:noFill/>
        </p:spPr>
        <p:txBody>
          <a:bodyPr wrap="square" lIns="91429" tIns="45714" rIns="91429" bIns="45714" rtlCol="0">
            <a:spAutoFit/>
          </a:bodyPr>
          <a:lstStyle/>
          <a:p>
            <a:r>
              <a:rPr lang="en-US" dirty="0" smtClean="0">
                <a:solidFill>
                  <a:srgbClr val="2DC3C3"/>
                </a:solidFill>
              </a:rPr>
              <a:t>Well </a:t>
            </a:r>
            <a:r>
              <a:rPr lang="en-US" dirty="0" err="1" smtClean="0">
                <a:solidFill>
                  <a:srgbClr val="2DC3C3"/>
                </a:solidFill>
              </a:rPr>
              <a:t>workover</a:t>
            </a:r>
            <a:endParaRPr lang="en-US" dirty="0">
              <a:solidFill>
                <a:srgbClr val="2DC3C3"/>
              </a:solidFill>
            </a:endParaRPr>
          </a:p>
        </p:txBody>
      </p:sp>
      <p:sp>
        <p:nvSpPr>
          <p:cNvPr id="12" name="TextBox 11"/>
          <p:cNvSpPr txBox="1"/>
          <p:nvPr/>
        </p:nvSpPr>
        <p:spPr>
          <a:xfrm rot="16200000">
            <a:off x="1129892" y="2026053"/>
            <a:ext cx="1725014" cy="653118"/>
          </a:xfrm>
          <a:prstGeom prst="rect">
            <a:avLst/>
          </a:prstGeom>
          <a:noFill/>
        </p:spPr>
        <p:txBody>
          <a:bodyPr wrap="square" lIns="91429" tIns="45714" rIns="91429" bIns="45714" rtlCol="0">
            <a:spAutoFit/>
          </a:bodyPr>
          <a:lstStyle/>
          <a:p>
            <a:r>
              <a:rPr lang="en-US" dirty="0" smtClean="0">
                <a:solidFill>
                  <a:srgbClr val="2DC3C3"/>
                </a:solidFill>
              </a:rPr>
              <a:t>Well normal fugitives</a:t>
            </a:r>
            <a:endParaRPr lang="en-US" dirty="0">
              <a:solidFill>
                <a:srgbClr val="2DC3C3"/>
              </a:solidFill>
            </a:endParaRPr>
          </a:p>
        </p:txBody>
      </p:sp>
      <p:sp>
        <p:nvSpPr>
          <p:cNvPr id="13" name="TextBox 12"/>
          <p:cNvSpPr txBox="1"/>
          <p:nvPr/>
        </p:nvSpPr>
        <p:spPr>
          <a:xfrm rot="16200000">
            <a:off x="257633" y="1801646"/>
            <a:ext cx="2365537" cy="373322"/>
          </a:xfrm>
          <a:prstGeom prst="rect">
            <a:avLst/>
          </a:prstGeom>
          <a:noFill/>
        </p:spPr>
        <p:txBody>
          <a:bodyPr wrap="square" lIns="91429" tIns="45714" rIns="91429" bIns="45714" rtlCol="0">
            <a:spAutoFit/>
          </a:bodyPr>
          <a:lstStyle/>
          <a:p>
            <a:r>
              <a:rPr lang="en-US" dirty="0" smtClean="0">
                <a:solidFill>
                  <a:srgbClr val="2DC3C3"/>
                </a:solidFill>
              </a:rPr>
              <a:t>Liquid unloading</a:t>
            </a:r>
            <a:endParaRPr lang="en-US" dirty="0">
              <a:solidFill>
                <a:srgbClr val="2DC3C3"/>
              </a:solidFill>
            </a:endParaRPr>
          </a:p>
        </p:txBody>
      </p:sp>
      <p:sp>
        <p:nvSpPr>
          <p:cNvPr id="14" name="TextBox 13"/>
          <p:cNvSpPr txBox="1"/>
          <p:nvPr/>
        </p:nvSpPr>
        <p:spPr>
          <a:xfrm rot="16200000">
            <a:off x="1535775" y="2235904"/>
            <a:ext cx="1725014" cy="373322"/>
          </a:xfrm>
          <a:prstGeom prst="rect">
            <a:avLst/>
          </a:prstGeom>
          <a:noFill/>
        </p:spPr>
        <p:txBody>
          <a:bodyPr wrap="square" lIns="91429" tIns="45714" rIns="91429" bIns="45714" rtlCol="0">
            <a:spAutoFit/>
          </a:bodyPr>
          <a:lstStyle/>
          <a:p>
            <a:r>
              <a:rPr lang="en-US" dirty="0" smtClean="0">
                <a:solidFill>
                  <a:srgbClr val="2DC3C3"/>
                </a:solidFill>
              </a:rPr>
              <a:t>Separators</a:t>
            </a:r>
            <a:endParaRPr lang="en-US" dirty="0">
              <a:solidFill>
                <a:srgbClr val="2DC3C3"/>
              </a:solidFill>
            </a:endParaRPr>
          </a:p>
        </p:txBody>
      </p:sp>
      <p:sp>
        <p:nvSpPr>
          <p:cNvPr id="15" name="TextBox 14"/>
          <p:cNvSpPr txBox="1"/>
          <p:nvPr/>
        </p:nvSpPr>
        <p:spPr>
          <a:xfrm rot="16200000">
            <a:off x="1815057" y="2235902"/>
            <a:ext cx="1725014" cy="373322"/>
          </a:xfrm>
          <a:prstGeom prst="rect">
            <a:avLst/>
          </a:prstGeom>
          <a:noFill/>
        </p:spPr>
        <p:txBody>
          <a:bodyPr wrap="square" lIns="91429" tIns="45714" rIns="91429" bIns="45714" rtlCol="0">
            <a:spAutoFit/>
          </a:bodyPr>
          <a:lstStyle/>
          <a:p>
            <a:r>
              <a:rPr lang="en-US" dirty="0" smtClean="0">
                <a:solidFill>
                  <a:srgbClr val="2DC3C3"/>
                </a:solidFill>
              </a:rPr>
              <a:t>Dehydrators</a:t>
            </a:r>
            <a:endParaRPr lang="en-US" dirty="0">
              <a:solidFill>
                <a:srgbClr val="2DC3C3"/>
              </a:solidFill>
            </a:endParaRPr>
          </a:p>
        </p:txBody>
      </p:sp>
      <p:sp>
        <p:nvSpPr>
          <p:cNvPr id="16" name="TextBox 15"/>
          <p:cNvSpPr txBox="1"/>
          <p:nvPr/>
        </p:nvSpPr>
        <p:spPr>
          <a:xfrm rot="16200000">
            <a:off x="2679362" y="2307734"/>
            <a:ext cx="1725014" cy="373322"/>
          </a:xfrm>
          <a:prstGeom prst="rect">
            <a:avLst/>
          </a:prstGeom>
          <a:noFill/>
        </p:spPr>
        <p:txBody>
          <a:bodyPr wrap="square" lIns="91429" tIns="45714" rIns="91429" bIns="45714" rtlCol="0">
            <a:spAutoFit/>
          </a:bodyPr>
          <a:lstStyle/>
          <a:p>
            <a:r>
              <a:rPr lang="en-US" dirty="0" smtClean="0">
                <a:solidFill>
                  <a:srgbClr val="2DC3C3"/>
                </a:solidFill>
              </a:rPr>
              <a:t>Tank vents</a:t>
            </a:r>
            <a:endParaRPr lang="en-US" dirty="0">
              <a:solidFill>
                <a:srgbClr val="2DC3C3"/>
              </a:solidFill>
            </a:endParaRPr>
          </a:p>
        </p:txBody>
      </p:sp>
      <p:sp>
        <p:nvSpPr>
          <p:cNvPr id="17" name="TextBox 16"/>
          <p:cNvSpPr txBox="1"/>
          <p:nvPr/>
        </p:nvSpPr>
        <p:spPr>
          <a:xfrm rot="16200000">
            <a:off x="2101331" y="2001464"/>
            <a:ext cx="2011862" cy="653118"/>
          </a:xfrm>
          <a:prstGeom prst="rect">
            <a:avLst/>
          </a:prstGeom>
          <a:noFill/>
        </p:spPr>
        <p:txBody>
          <a:bodyPr wrap="square" lIns="91429" tIns="45714" rIns="91429" bIns="45714" rtlCol="0">
            <a:spAutoFit/>
          </a:bodyPr>
          <a:lstStyle/>
          <a:p>
            <a:r>
              <a:rPr lang="en-US" dirty="0" smtClean="0">
                <a:solidFill>
                  <a:srgbClr val="2DC3C3"/>
                </a:solidFill>
              </a:rPr>
              <a:t>Pneumatic Devices</a:t>
            </a:r>
            <a:endParaRPr lang="en-US" dirty="0">
              <a:solidFill>
                <a:srgbClr val="2DC3C3"/>
              </a:solidFill>
            </a:endParaRPr>
          </a:p>
        </p:txBody>
      </p:sp>
      <p:sp>
        <p:nvSpPr>
          <p:cNvPr id="18" name="TextBox 17"/>
          <p:cNvSpPr txBox="1"/>
          <p:nvPr/>
        </p:nvSpPr>
        <p:spPr>
          <a:xfrm rot="16200000">
            <a:off x="2964555" y="2337607"/>
            <a:ext cx="1725014" cy="373322"/>
          </a:xfrm>
          <a:prstGeom prst="rect">
            <a:avLst/>
          </a:prstGeom>
          <a:noFill/>
        </p:spPr>
        <p:txBody>
          <a:bodyPr wrap="square" lIns="91429" tIns="45714" rIns="91429" bIns="45714" rtlCol="0">
            <a:spAutoFit/>
          </a:bodyPr>
          <a:lstStyle/>
          <a:p>
            <a:r>
              <a:rPr lang="en-US" dirty="0" smtClean="0">
                <a:solidFill>
                  <a:srgbClr val="2DC3C3"/>
                </a:solidFill>
              </a:rPr>
              <a:t>Meters</a:t>
            </a:r>
            <a:endParaRPr lang="en-US" dirty="0">
              <a:solidFill>
                <a:srgbClr val="2DC3C3"/>
              </a:solidFill>
            </a:endParaRPr>
          </a:p>
        </p:txBody>
      </p:sp>
      <p:sp>
        <p:nvSpPr>
          <p:cNvPr id="19" name="TextBox 18"/>
          <p:cNvSpPr txBox="1"/>
          <p:nvPr/>
        </p:nvSpPr>
        <p:spPr>
          <a:xfrm rot="16200000">
            <a:off x="3231726" y="2433298"/>
            <a:ext cx="1725014" cy="373322"/>
          </a:xfrm>
          <a:prstGeom prst="rect">
            <a:avLst/>
          </a:prstGeom>
          <a:noFill/>
        </p:spPr>
        <p:txBody>
          <a:bodyPr wrap="square" lIns="91429" tIns="45714" rIns="91429" bIns="45714" rtlCol="0">
            <a:spAutoFit/>
          </a:bodyPr>
          <a:lstStyle/>
          <a:p>
            <a:r>
              <a:rPr lang="en-US" dirty="0" smtClean="0">
                <a:solidFill>
                  <a:srgbClr val="2DC3C3"/>
                </a:solidFill>
              </a:rPr>
              <a:t>Compressors</a:t>
            </a:r>
            <a:endParaRPr lang="en-US" dirty="0">
              <a:solidFill>
                <a:srgbClr val="2DC3C3"/>
              </a:solidFill>
            </a:endParaRPr>
          </a:p>
        </p:txBody>
      </p:sp>
      <p:sp>
        <p:nvSpPr>
          <p:cNvPr id="20" name="TextBox 19"/>
          <p:cNvSpPr txBox="1"/>
          <p:nvPr/>
        </p:nvSpPr>
        <p:spPr>
          <a:xfrm rot="16200000">
            <a:off x="3440545" y="2359828"/>
            <a:ext cx="1725014" cy="485240"/>
          </a:xfrm>
          <a:prstGeom prst="rect">
            <a:avLst/>
          </a:prstGeom>
          <a:noFill/>
        </p:spPr>
        <p:txBody>
          <a:bodyPr wrap="square" lIns="91429" tIns="45714" rIns="91429" bIns="45714" rtlCol="0">
            <a:spAutoFit/>
          </a:bodyPr>
          <a:lstStyle/>
          <a:p>
            <a:r>
              <a:rPr lang="en-US" sz="2500" dirty="0">
                <a:solidFill>
                  <a:srgbClr val="2DC3C3"/>
                </a:solidFill>
              </a:rPr>
              <a:t>…</a:t>
            </a:r>
          </a:p>
        </p:txBody>
      </p:sp>
      <p:sp>
        <p:nvSpPr>
          <p:cNvPr id="21" name="TextBox 20"/>
          <p:cNvSpPr txBox="1"/>
          <p:nvPr/>
        </p:nvSpPr>
        <p:spPr>
          <a:xfrm>
            <a:off x="161129" y="5168938"/>
            <a:ext cx="4334672" cy="1354217"/>
          </a:xfrm>
          <a:prstGeom prst="rect">
            <a:avLst/>
          </a:prstGeom>
          <a:noFill/>
        </p:spPr>
        <p:txBody>
          <a:bodyPr wrap="square" lIns="91429" tIns="45714" rIns="91429" bIns="45714" rtlCol="0">
            <a:spAutoFit/>
          </a:bodyPr>
          <a:lstStyle/>
          <a:p>
            <a:r>
              <a:rPr lang="en-US" sz="2800" b="1" dirty="0">
                <a:solidFill>
                  <a:srgbClr val="FF6600"/>
                </a:solidFill>
              </a:rPr>
              <a:t>Inventory approach</a:t>
            </a:r>
          </a:p>
          <a:p>
            <a:r>
              <a:rPr lang="en-US" b="1" dirty="0" smtClean="0">
                <a:solidFill>
                  <a:schemeClr val="accent6">
                    <a:lumMod val="50000"/>
                    <a:lumOff val="50000"/>
                  </a:schemeClr>
                </a:solidFill>
              </a:rPr>
              <a:t>estimates emissions for various types of operations or equipment using activity data and emission factors</a:t>
            </a:r>
            <a:endParaRPr lang="en-US" b="1" dirty="0">
              <a:solidFill>
                <a:schemeClr val="accent6">
                  <a:lumMod val="50000"/>
                  <a:lumOff val="50000"/>
                </a:schemeClr>
              </a:solidFill>
            </a:endParaRPr>
          </a:p>
        </p:txBody>
      </p:sp>
      <p:pic>
        <p:nvPicPr>
          <p:cNvPr id="23" name="Content Placeholder 5"/>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91"/>
          <a:stretch/>
        </p:blipFill>
        <p:spPr>
          <a:xfrm>
            <a:off x="5061307" y="2116032"/>
            <a:ext cx="3916782" cy="2895297"/>
          </a:xfrm>
          <a:ln>
            <a:solidFill>
              <a:srgbClr val="800000"/>
            </a:solidFill>
          </a:ln>
        </p:spPr>
      </p:pic>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0" b="98333" l="0" r="89796">
                        <a14:foregroundMark x1="69728" y1="30333" x2="69728" y2="30333"/>
                        <a14:foregroundMark x1="74150" y1="32000" x2="74150" y2="32000"/>
                      </a14:backgroundRemoval>
                    </a14:imgEffect>
                  </a14:imgLayer>
                </a14:imgProps>
              </a:ext>
            </a:extLst>
          </a:blip>
          <a:stretch>
            <a:fillRect/>
          </a:stretch>
        </p:blipFill>
        <p:spPr>
          <a:xfrm>
            <a:off x="4802875" y="1403594"/>
            <a:ext cx="2078777" cy="2121201"/>
          </a:xfrm>
          <a:prstGeom prst="rect">
            <a:avLst/>
          </a:prstGeom>
        </p:spPr>
      </p:pic>
      <p:sp>
        <p:nvSpPr>
          <p:cNvPr id="24" name="TextBox 23"/>
          <p:cNvSpPr txBox="1"/>
          <p:nvPr/>
        </p:nvSpPr>
        <p:spPr>
          <a:xfrm>
            <a:off x="5037609" y="5120787"/>
            <a:ext cx="4025783" cy="1600426"/>
          </a:xfrm>
          <a:prstGeom prst="rect">
            <a:avLst/>
          </a:prstGeom>
          <a:noFill/>
        </p:spPr>
        <p:txBody>
          <a:bodyPr wrap="square" lIns="91429" tIns="45714" rIns="91429" bIns="45714" rtlCol="0">
            <a:spAutoFit/>
          </a:bodyPr>
          <a:lstStyle/>
          <a:p>
            <a:r>
              <a:rPr lang="en-US" sz="2200" b="1" dirty="0" smtClean="0">
                <a:solidFill>
                  <a:srgbClr val="FF6600"/>
                </a:solidFill>
              </a:rPr>
              <a:t>Atmospheric evidence-based approach</a:t>
            </a:r>
            <a:endParaRPr lang="en-US" sz="2200" b="1" dirty="0">
              <a:solidFill>
                <a:srgbClr val="FF6600"/>
              </a:solidFill>
            </a:endParaRPr>
          </a:p>
          <a:p>
            <a:r>
              <a:rPr lang="en-US" b="1" dirty="0" smtClean="0">
                <a:solidFill>
                  <a:srgbClr val="999999"/>
                </a:solidFill>
              </a:rPr>
              <a:t>estimates emissions at various scales using atmospheric measurements</a:t>
            </a:r>
            <a:endParaRPr lang="en-US" b="1" dirty="0">
              <a:solidFill>
                <a:srgbClr val="999999"/>
              </a:solidFill>
            </a:endParaRPr>
          </a:p>
        </p:txBody>
      </p:sp>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90142" y="3824083"/>
            <a:ext cx="1462262" cy="1462262"/>
          </a:xfrm>
          <a:prstGeom prst="rect">
            <a:avLst/>
          </a:prstGeom>
          <a:ln w="38100" cmpd="sng">
            <a:solidFill>
              <a:schemeClr val="tx1"/>
            </a:solidFill>
          </a:ln>
        </p:spPr>
      </p:pic>
      <p:sp>
        <p:nvSpPr>
          <p:cNvPr id="26" name="TextBox 25"/>
          <p:cNvSpPr txBox="1"/>
          <p:nvPr/>
        </p:nvSpPr>
        <p:spPr>
          <a:xfrm rot="16200000">
            <a:off x="7902533" y="5691853"/>
            <a:ext cx="2024517" cy="307777"/>
          </a:xfrm>
          <a:prstGeom prst="rect">
            <a:avLst/>
          </a:prstGeom>
          <a:noFill/>
        </p:spPr>
        <p:txBody>
          <a:bodyPr wrap="none" rtlCol="0">
            <a:spAutoFit/>
          </a:bodyPr>
          <a:lstStyle/>
          <a:p>
            <a:r>
              <a:rPr lang="en-US" sz="1400" i="1" dirty="0" smtClean="0">
                <a:solidFill>
                  <a:schemeClr val="accent6">
                    <a:lumMod val="50000"/>
                    <a:lumOff val="50000"/>
                  </a:schemeClr>
                </a:solidFill>
              </a:rPr>
              <a:t>Slide: Gabrielle </a:t>
            </a:r>
            <a:r>
              <a:rPr lang="en-US" sz="1400" i="1" dirty="0" err="1" smtClean="0">
                <a:solidFill>
                  <a:schemeClr val="accent6">
                    <a:lumMod val="50000"/>
                    <a:lumOff val="50000"/>
                  </a:schemeClr>
                </a:solidFill>
              </a:rPr>
              <a:t>Pétron</a:t>
            </a:r>
            <a:endParaRPr lang="en-US" sz="1400" i="1" dirty="0">
              <a:solidFill>
                <a:schemeClr val="accent6">
                  <a:lumMod val="50000"/>
                  <a:lumOff val="50000"/>
                </a:schemeClr>
              </a:solidFill>
            </a:endParaRPr>
          </a:p>
        </p:txBody>
      </p:sp>
    </p:spTree>
    <p:extLst>
      <p:ext uri="{BB962C8B-B14F-4D97-AF65-F5344CB8AC3E}">
        <p14:creationId xmlns:p14="http://schemas.microsoft.com/office/powerpoint/2010/main" val="33282089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 name="Picture 60" descr="Screen Shot 2012-09-10 at 8.39.07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2637" y="1853476"/>
            <a:ext cx="3979422" cy="1970579"/>
          </a:xfrm>
          <a:prstGeom prst="rect">
            <a:avLst/>
          </a:prstGeom>
        </p:spPr>
      </p:pic>
      <p:pic>
        <p:nvPicPr>
          <p:cNvPr id="10" name="Picture 9" descr="Truck_unloading_produced water.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16334" y="4206006"/>
            <a:ext cx="1512916" cy="1134686"/>
          </a:xfrm>
          <a:prstGeom prst="rect">
            <a:avLst/>
          </a:prstGeom>
        </p:spPr>
      </p:pic>
      <p:sp>
        <p:nvSpPr>
          <p:cNvPr id="2" name="Title 1"/>
          <p:cNvSpPr>
            <a:spLocks noGrp="1"/>
          </p:cNvSpPr>
          <p:nvPr>
            <p:ph type="title"/>
          </p:nvPr>
        </p:nvSpPr>
        <p:spPr>
          <a:xfrm>
            <a:off x="457200" y="625"/>
            <a:ext cx="8229600" cy="725111"/>
          </a:xfrm>
        </p:spPr>
        <p:txBody>
          <a:bodyPr>
            <a:normAutofit/>
          </a:bodyPr>
          <a:lstStyle/>
          <a:p>
            <a:r>
              <a:rPr lang="en-US" sz="2800" dirty="0"/>
              <a:t>Can we detect </a:t>
            </a:r>
            <a:r>
              <a:rPr lang="en-US" sz="2800" dirty="0" smtClean="0"/>
              <a:t>emissions </a:t>
            </a:r>
            <a:r>
              <a:rPr lang="en-US" sz="2800" dirty="0"/>
              <a:t>in the atmosphere?</a:t>
            </a:r>
          </a:p>
        </p:txBody>
      </p:sp>
      <p:pic>
        <p:nvPicPr>
          <p:cNvPr id="34" name="Content Placeholder 5" descr="MLcondensatetank.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310547" y="5492751"/>
            <a:ext cx="1451612" cy="785401"/>
          </a:xfrm>
          <a:prstGeom prst="rect">
            <a:avLst/>
          </a:prstGeom>
          <a:ln>
            <a:solidFill>
              <a:srgbClr val="C7E0FF"/>
            </a:solidFill>
          </a:ln>
        </p:spPr>
      </p:pic>
      <p:pic>
        <p:nvPicPr>
          <p:cNvPr id="35" name="Picture 3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5246" y="5098975"/>
            <a:ext cx="925363" cy="1179177"/>
          </a:xfrm>
          <a:prstGeom prst="rect">
            <a:avLst/>
          </a:prstGeom>
          <a:ln>
            <a:solidFill>
              <a:srgbClr val="C7E0FF"/>
            </a:solidFill>
          </a:ln>
        </p:spPr>
      </p:pic>
      <p:pic>
        <p:nvPicPr>
          <p:cNvPr id="37" name="Picture 3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44470" y="4806789"/>
            <a:ext cx="980909" cy="1471362"/>
          </a:xfrm>
          <a:prstGeom prst="rect">
            <a:avLst/>
          </a:prstGeom>
          <a:ln>
            <a:solidFill>
              <a:srgbClr val="C7E0FF"/>
            </a:solidFill>
          </a:ln>
        </p:spPr>
      </p:pic>
      <p:pic>
        <p:nvPicPr>
          <p:cNvPr id="5" name="Picture 4" descr="Chapita-compressor_Utah.jpg"/>
          <p:cNvPicPr>
            <a:picLocks noChangeAspect="1"/>
          </p:cNvPicPr>
          <p:nvPr/>
        </p:nvPicPr>
        <p:blipFill rotWithShape="1">
          <a:blip r:embed="rId8" cstate="email">
            <a:extLst>
              <a:ext uri="{28A0092B-C50C-407E-A947-70E740481C1C}">
                <a14:useLocalDpi xmlns:a14="http://schemas.microsoft.com/office/drawing/2010/main" val="0"/>
              </a:ext>
            </a:extLst>
          </a:blip>
          <a:srcRect l="8724" t="18404" r="16406" b="37326"/>
          <a:stretch/>
        </p:blipFill>
        <p:spPr>
          <a:xfrm>
            <a:off x="3916335" y="5406697"/>
            <a:ext cx="1944512" cy="862349"/>
          </a:xfrm>
          <a:prstGeom prst="rect">
            <a:avLst/>
          </a:prstGeom>
        </p:spPr>
      </p:pic>
      <p:pic>
        <p:nvPicPr>
          <p:cNvPr id="8" name="Picture 7" descr="Separator_utah.jpg"/>
          <p:cNvPicPr>
            <a:picLocks noChangeAspect="1"/>
          </p:cNvPicPr>
          <p:nvPr/>
        </p:nvPicPr>
        <p:blipFill rotWithShape="1">
          <a:blip r:embed="rId9" cstate="email">
            <a:extLst>
              <a:ext uri="{28A0092B-C50C-407E-A947-70E740481C1C}">
                <a14:useLocalDpi xmlns:a14="http://schemas.microsoft.com/office/drawing/2010/main" val="0"/>
              </a:ext>
            </a:extLst>
          </a:blip>
          <a:srcRect l="22005" t="16146" r="16145" b="17014"/>
          <a:stretch/>
        </p:blipFill>
        <p:spPr>
          <a:xfrm>
            <a:off x="1310547" y="4230128"/>
            <a:ext cx="1451612" cy="1176568"/>
          </a:xfrm>
          <a:prstGeom prst="rect">
            <a:avLst/>
          </a:prstGeom>
        </p:spPr>
      </p:pic>
      <p:sp>
        <p:nvSpPr>
          <p:cNvPr id="29" name="Cloud Callout 28"/>
          <p:cNvSpPr/>
          <p:nvPr/>
        </p:nvSpPr>
        <p:spPr>
          <a:xfrm>
            <a:off x="1642529" y="5290624"/>
            <a:ext cx="516469" cy="323165"/>
          </a:xfrm>
          <a:prstGeom prst="cloudCallout">
            <a:avLst>
              <a:gd name="adj1" fmla="val -28352"/>
              <a:gd name="adj2" fmla="val 111624"/>
            </a:avLst>
          </a:prstGeom>
          <a:solidFill>
            <a:srgbClr val="CD9182"/>
          </a:solidFill>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8" name="Cloud Callout 37"/>
          <p:cNvSpPr/>
          <p:nvPr/>
        </p:nvSpPr>
        <p:spPr>
          <a:xfrm>
            <a:off x="141818" y="5196481"/>
            <a:ext cx="450850" cy="296270"/>
          </a:xfrm>
          <a:prstGeom prst="cloudCallout">
            <a:avLst>
              <a:gd name="adj1" fmla="val 112497"/>
              <a:gd name="adj2" fmla="val 193496"/>
            </a:avLst>
          </a:prstGeom>
          <a:solidFill>
            <a:srgbClr val="A8CDA6"/>
          </a:solidFill>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39" name="Cloud Callout 38"/>
          <p:cNvSpPr/>
          <p:nvPr/>
        </p:nvSpPr>
        <p:spPr>
          <a:xfrm>
            <a:off x="5588296" y="4838143"/>
            <a:ext cx="554817" cy="521661"/>
          </a:xfrm>
          <a:prstGeom prst="cloudCallout">
            <a:avLst>
              <a:gd name="adj1" fmla="val -64325"/>
              <a:gd name="adj2" fmla="val 89280"/>
            </a:avLst>
          </a:prstGeom>
          <a:solidFill>
            <a:srgbClr val="CDC79A"/>
          </a:solidFill>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0" name="Cloud Callout 39"/>
          <p:cNvSpPr/>
          <p:nvPr/>
        </p:nvSpPr>
        <p:spPr>
          <a:xfrm flipH="1">
            <a:off x="2942168" y="4230129"/>
            <a:ext cx="605803" cy="320271"/>
          </a:xfrm>
          <a:prstGeom prst="cloudCallout">
            <a:avLst>
              <a:gd name="adj1" fmla="val -11915"/>
              <a:gd name="adj2" fmla="val 201633"/>
            </a:avLst>
          </a:prstGeom>
          <a:solidFill>
            <a:srgbClr val="CDC79A"/>
          </a:solidFill>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1" name="Cloud Callout 40"/>
          <p:cNvSpPr/>
          <p:nvPr/>
        </p:nvSpPr>
        <p:spPr>
          <a:xfrm flipH="1">
            <a:off x="592668" y="3923680"/>
            <a:ext cx="605803" cy="320271"/>
          </a:xfrm>
          <a:prstGeom prst="cloudCallout">
            <a:avLst>
              <a:gd name="adj1" fmla="val -108267"/>
              <a:gd name="adj2" fmla="val 152372"/>
            </a:avLst>
          </a:prstGeom>
          <a:solidFill>
            <a:srgbClr val="CDC79A"/>
          </a:solidFill>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2" name="Cloud Callout 41"/>
          <p:cNvSpPr/>
          <p:nvPr/>
        </p:nvSpPr>
        <p:spPr>
          <a:xfrm>
            <a:off x="4696853" y="3556490"/>
            <a:ext cx="516469" cy="323165"/>
          </a:xfrm>
          <a:prstGeom prst="cloudCallout">
            <a:avLst>
              <a:gd name="adj1" fmla="val 19692"/>
              <a:gd name="adj2" fmla="val 194279"/>
            </a:avLst>
          </a:prstGeom>
          <a:solidFill>
            <a:srgbClr val="CD9182"/>
          </a:solidFill>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3" name="Cloud Callout 42"/>
          <p:cNvSpPr/>
          <p:nvPr/>
        </p:nvSpPr>
        <p:spPr>
          <a:xfrm>
            <a:off x="3658099" y="5036639"/>
            <a:ext cx="516469" cy="323165"/>
          </a:xfrm>
          <a:prstGeom prst="cloudCallout">
            <a:avLst>
              <a:gd name="adj1" fmla="val 85141"/>
              <a:gd name="adj2" fmla="val 135808"/>
            </a:avLst>
          </a:prstGeom>
          <a:solidFill>
            <a:srgbClr val="CD9182"/>
          </a:solidFill>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pic>
        <p:nvPicPr>
          <p:cNvPr id="44" name="Picture 43"/>
          <p:cNvPicPr>
            <a:picLocks noChangeAspect="1"/>
          </p:cNvPicPr>
          <p:nvPr/>
        </p:nvPicPr>
        <p:blipFill>
          <a:blip r:embed="rId10"/>
          <a:stretch>
            <a:fillRect/>
          </a:stretch>
        </p:blipFill>
        <p:spPr>
          <a:xfrm>
            <a:off x="8128012" y="2371891"/>
            <a:ext cx="540916" cy="1961025"/>
          </a:xfrm>
          <a:prstGeom prst="rect">
            <a:avLst/>
          </a:prstGeom>
          <a:ln>
            <a:solidFill>
              <a:srgbClr val="000000"/>
            </a:solidFill>
          </a:ln>
          <a:effectLst/>
        </p:spPr>
      </p:pic>
      <p:sp>
        <p:nvSpPr>
          <p:cNvPr id="46" name="Cloud Callout 45"/>
          <p:cNvSpPr/>
          <p:nvPr/>
        </p:nvSpPr>
        <p:spPr>
          <a:xfrm>
            <a:off x="193056" y="907308"/>
            <a:ext cx="4936979" cy="830384"/>
          </a:xfrm>
          <a:prstGeom prst="cloudCallout">
            <a:avLst>
              <a:gd name="adj1" fmla="val -2771"/>
              <a:gd name="adj2" fmla="val 142864"/>
            </a:avLst>
          </a:prstGeom>
          <a:solidFill>
            <a:schemeClr val="accent4">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4" name="Oval 13"/>
          <p:cNvSpPr/>
          <p:nvPr/>
        </p:nvSpPr>
        <p:spPr>
          <a:xfrm>
            <a:off x="4327125" y="2004563"/>
            <a:ext cx="108511" cy="114968"/>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7" name="Oval 46"/>
          <p:cNvSpPr/>
          <p:nvPr/>
        </p:nvSpPr>
        <p:spPr>
          <a:xfrm flipV="1">
            <a:off x="3933704" y="2657502"/>
            <a:ext cx="45719" cy="49216"/>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8" name="Oval 47"/>
          <p:cNvSpPr/>
          <p:nvPr/>
        </p:nvSpPr>
        <p:spPr>
          <a:xfrm>
            <a:off x="4137041" y="2371890"/>
            <a:ext cx="63984" cy="73369"/>
          </a:xfrm>
          <a:prstGeom prst="ellipse">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49" name="Oval 48"/>
          <p:cNvSpPr/>
          <p:nvPr/>
        </p:nvSpPr>
        <p:spPr>
          <a:xfrm>
            <a:off x="1017556" y="1944077"/>
            <a:ext cx="108511" cy="114968"/>
          </a:xfrm>
          <a:prstGeom prst="ellipse">
            <a:avLst/>
          </a:prstGeom>
          <a:solidFill>
            <a:srgbClr val="D5D4B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0" name="Oval 49"/>
          <p:cNvSpPr/>
          <p:nvPr/>
        </p:nvSpPr>
        <p:spPr>
          <a:xfrm>
            <a:off x="1126068" y="2347618"/>
            <a:ext cx="64839" cy="72947"/>
          </a:xfrm>
          <a:prstGeom prst="ellipse">
            <a:avLst/>
          </a:prstGeom>
          <a:solidFill>
            <a:srgbClr val="D5D4B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1" name="Oval 50"/>
          <p:cNvSpPr/>
          <p:nvPr/>
        </p:nvSpPr>
        <p:spPr>
          <a:xfrm flipV="1">
            <a:off x="1305523" y="2724418"/>
            <a:ext cx="45719" cy="49216"/>
          </a:xfrm>
          <a:prstGeom prst="ellipse">
            <a:avLst/>
          </a:prstGeom>
          <a:solidFill>
            <a:srgbClr val="D5D4B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19" name="Right Arrow 18"/>
          <p:cNvSpPr/>
          <p:nvPr/>
        </p:nvSpPr>
        <p:spPr>
          <a:xfrm>
            <a:off x="4435636" y="2385102"/>
            <a:ext cx="2149682" cy="733624"/>
          </a:xfrm>
          <a:prstGeom prst="rightArrow">
            <a:avLst/>
          </a:prstGeom>
          <a:solidFill>
            <a:srgbClr val="66CCFF"/>
          </a:solidFill>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solidFill>
                <a:schemeClr val="accent2">
                  <a:lumMod val="75000"/>
                </a:schemeClr>
              </a:solidFill>
            </a:endParaRPr>
          </a:p>
        </p:txBody>
      </p:sp>
      <p:sp>
        <p:nvSpPr>
          <p:cNvPr id="20" name="TextBox 19"/>
          <p:cNvSpPr txBox="1"/>
          <p:nvPr/>
        </p:nvSpPr>
        <p:spPr>
          <a:xfrm>
            <a:off x="4738617" y="2457879"/>
            <a:ext cx="1404496" cy="523208"/>
          </a:xfrm>
          <a:prstGeom prst="rect">
            <a:avLst/>
          </a:prstGeom>
          <a:noFill/>
        </p:spPr>
        <p:txBody>
          <a:bodyPr wrap="square" lIns="91429" tIns="45714" rIns="91429" bIns="45714" rtlCol="0">
            <a:spAutoFit/>
          </a:bodyPr>
          <a:lstStyle/>
          <a:p>
            <a:r>
              <a:rPr lang="en-US" sz="2800" dirty="0"/>
              <a:t>wind</a:t>
            </a:r>
          </a:p>
        </p:txBody>
      </p:sp>
      <p:pic>
        <p:nvPicPr>
          <p:cNvPr id="52" name="Picture 51" descr="Stevesplane.jpg"/>
          <p:cNvPicPr>
            <a:picLocks noChangeAspect="1"/>
          </p:cNvPicPr>
          <p:nvPr/>
        </p:nvPicPr>
        <p:blipFill rotWithShape="1">
          <a:blip r:embed="rId11" cstate="email">
            <a:extLst>
              <a:ext uri="{28A0092B-C50C-407E-A947-70E740481C1C}">
                <a14:useLocalDpi xmlns:a14="http://schemas.microsoft.com/office/drawing/2010/main" val="0"/>
              </a:ext>
            </a:extLst>
          </a:blip>
          <a:srcRect t="14961" b="20244"/>
          <a:stretch/>
        </p:blipFill>
        <p:spPr>
          <a:xfrm>
            <a:off x="6758363" y="1054275"/>
            <a:ext cx="2192055" cy="1065258"/>
          </a:xfrm>
          <a:prstGeom prst="rect">
            <a:avLst/>
          </a:prstGeom>
          <a:ln>
            <a:solidFill>
              <a:srgbClr val="000000"/>
            </a:solidFill>
          </a:ln>
        </p:spPr>
      </p:pic>
      <p:pic>
        <p:nvPicPr>
          <p:cNvPr id="53" name="Picture 52" descr="Mobile_Lab_Utah.jp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585317" y="2268638"/>
            <a:ext cx="1321161" cy="1761548"/>
          </a:xfrm>
          <a:prstGeom prst="rect">
            <a:avLst/>
          </a:prstGeom>
          <a:ln>
            <a:solidFill>
              <a:srgbClr val="000000"/>
            </a:solidFill>
          </a:ln>
        </p:spPr>
      </p:pic>
      <p:sp>
        <p:nvSpPr>
          <p:cNvPr id="56" name="Oval 55"/>
          <p:cNvSpPr/>
          <p:nvPr/>
        </p:nvSpPr>
        <p:spPr>
          <a:xfrm>
            <a:off x="3439460" y="2062469"/>
            <a:ext cx="108511" cy="114968"/>
          </a:xfrm>
          <a:prstGeom prst="ellipse">
            <a:avLst/>
          </a:prstGeom>
          <a:solidFill>
            <a:srgbClr val="D5D4B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7" name="Oval 56"/>
          <p:cNvSpPr/>
          <p:nvPr/>
        </p:nvSpPr>
        <p:spPr>
          <a:xfrm>
            <a:off x="3349391" y="2466009"/>
            <a:ext cx="64839" cy="72947"/>
          </a:xfrm>
          <a:prstGeom prst="ellipse">
            <a:avLst/>
          </a:prstGeom>
          <a:solidFill>
            <a:srgbClr val="D5D4B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8" name="Oval 57"/>
          <p:cNvSpPr/>
          <p:nvPr/>
        </p:nvSpPr>
        <p:spPr>
          <a:xfrm flipV="1">
            <a:off x="3277810" y="2606169"/>
            <a:ext cx="45719" cy="49216"/>
          </a:xfrm>
          <a:prstGeom prst="ellipse">
            <a:avLst/>
          </a:prstGeom>
          <a:solidFill>
            <a:srgbClr val="D5D4B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59" name="TextBox 58"/>
          <p:cNvSpPr txBox="1"/>
          <p:nvPr/>
        </p:nvSpPr>
        <p:spPr>
          <a:xfrm>
            <a:off x="6274539" y="4529724"/>
            <a:ext cx="2727208" cy="2308312"/>
          </a:xfrm>
          <a:prstGeom prst="rect">
            <a:avLst/>
          </a:prstGeom>
          <a:solidFill>
            <a:srgbClr val="E46C0A"/>
          </a:solidFill>
          <a:ln>
            <a:solidFill>
              <a:schemeClr val="accent2">
                <a:lumMod val="75000"/>
              </a:schemeClr>
            </a:solidFill>
          </a:ln>
          <a:effectLst>
            <a:outerShdw blurRad="50800" dist="38100" algn="l" rotWithShape="0">
              <a:prstClr val="black">
                <a:alpha val="40000"/>
              </a:prstClr>
            </a:outerShdw>
          </a:effectLst>
        </p:spPr>
        <p:txBody>
          <a:bodyPr wrap="square" lIns="91429" tIns="45714" rIns="91429" bIns="45714" rtlCol="0">
            <a:spAutoFit/>
          </a:bodyPr>
          <a:lstStyle/>
          <a:p>
            <a:r>
              <a:rPr lang="en-US" i="1" dirty="0" smtClean="0">
                <a:cs typeface="American Typewriter"/>
              </a:rPr>
              <a:t>Concentrations of pollutants measured by tower, instrumented van, or aircraft downwind of the area source reflect emissions from oil and gas production operations</a:t>
            </a:r>
          </a:p>
        </p:txBody>
      </p:sp>
      <p:sp>
        <p:nvSpPr>
          <p:cNvPr id="60" name="TextBox 59"/>
          <p:cNvSpPr txBox="1"/>
          <p:nvPr/>
        </p:nvSpPr>
        <p:spPr>
          <a:xfrm>
            <a:off x="1751382" y="1060799"/>
            <a:ext cx="2186178" cy="369320"/>
          </a:xfrm>
          <a:prstGeom prst="rect">
            <a:avLst/>
          </a:prstGeom>
          <a:noFill/>
        </p:spPr>
        <p:txBody>
          <a:bodyPr wrap="square" lIns="91429" tIns="45714" rIns="91429" bIns="45714" rtlCol="0">
            <a:spAutoFit/>
          </a:bodyPr>
          <a:lstStyle/>
          <a:p>
            <a:r>
              <a:rPr lang="en-US" dirty="0" smtClean="0"/>
              <a:t>surface emissions</a:t>
            </a:r>
            <a:endParaRPr lang="en-US" dirty="0"/>
          </a:p>
        </p:txBody>
      </p:sp>
      <p:sp>
        <p:nvSpPr>
          <p:cNvPr id="3" name="TextBox 2"/>
          <p:cNvSpPr txBox="1"/>
          <p:nvPr/>
        </p:nvSpPr>
        <p:spPr>
          <a:xfrm>
            <a:off x="77850" y="6488668"/>
            <a:ext cx="2548635" cy="369332"/>
          </a:xfrm>
          <a:prstGeom prst="rect">
            <a:avLst/>
          </a:prstGeom>
          <a:noFill/>
        </p:spPr>
        <p:txBody>
          <a:bodyPr wrap="none" rtlCol="0">
            <a:spAutoFit/>
          </a:bodyPr>
          <a:lstStyle/>
          <a:p>
            <a:r>
              <a:rPr lang="en-US" i="1" dirty="0" smtClean="0">
                <a:solidFill>
                  <a:schemeClr val="accent6">
                    <a:lumMod val="50000"/>
                    <a:lumOff val="50000"/>
                  </a:schemeClr>
                </a:solidFill>
              </a:rPr>
              <a:t>Slide: Gabrielle </a:t>
            </a:r>
            <a:r>
              <a:rPr lang="en-US" i="1" dirty="0" err="1" smtClean="0">
                <a:solidFill>
                  <a:schemeClr val="accent6">
                    <a:lumMod val="50000"/>
                    <a:lumOff val="50000"/>
                  </a:schemeClr>
                </a:solidFill>
              </a:rPr>
              <a:t>Pétron</a:t>
            </a:r>
            <a:endParaRPr lang="en-US" i="1" dirty="0">
              <a:solidFill>
                <a:schemeClr val="accent6">
                  <a:lumMod val="50000"/>
                  <a:lumOff val="50000"/>
                </a:schemeClr>
              </a:solidFill>
            </a:endParaRPr>
          </a:p>
        </p:txBody>
      </p:sp>
    </p:spTree>
    <p:extLst>
      <p:ext uri="{BB962C8B-B14F-4D97-AF65-F5344CB8AC3E}">
        <p14:creationId xmlns:p14="http://schemas.microsoft.com/office/powerpoint/2010/main" val="2436799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381484"/>
            <a:ext cx="8913813" cy="914400"/>
          </a:xfrm>
        </p:spPr>
        <p:txBody>
          <a:bodyPr/>
          <a:lstStyle/>
          <a:p>
            <a:r>
              <a:rPr lang="en-US" dirty="0" smtClean="0"/>
              <a:t>Uinta Basin, Utah</a:t>
            </a:r>
            <a:endParaRPr lang="en-US" dirty="0"/>
          </a:p>
        </p:txBody>
      </p:sp>
      <p:grpSp>
        <p:nvGrpSpPr>
          <p:cNvPr id="10" name="Group 9"/>
          <p:cNvGrpSpPr/>
          <p:nvPr/>
        </p:nvGrpSpPr>
        <p:grpSpPr>
          <a:xfrm>
            <a:off x="2138038" y="1364506"/>
            <a:ext cx="6888085" cy="5262216"/>
            <a:chOff x="2351841" y="1546439"/>
            <a:chExt cx="7576894" cy="5963845"/>
          </a:xfrm>
        </p:grpSpPr>
        <p:grpSp>
          <p:nvGrpSpPr>
            <p:cNvPr id="23" name="Group 22"/>
            <p:cNvGrpSpPr/>
            <p:nvPr/>
          </p:nvGrpSpPr>
          <p:grpSpPr>
            <a:xfrm>
              <a:off x="2351841" y="1546439"/>
              <a:ext cx="7576894" cy="5963845"/>
              <a:chOff x="298484" y="1364505"/>
              <a:chExt cx="6888085" cy="5262216"/>
            </a:xfrm>
          </p:grpSpPr>
          <p:pic>
            <p:nvPicPr>
              <p:cNvPr id="4" name="Picture 3" descr="google_map_terrai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8484" y="1364505"/>
                <a:ext cx="6888085" cy="5262216"/>
              </a:xfrm>
              <a:prstGeom prst="rect">
                <a:avLst/>
              </a:prstGeom>
              <a:ln w="28575" cmpd="sng">
                <a:solidFill>
                  <a:srgbClr val="FF0000"/>
                </a:solidFill>
              </a:ln>
            </p:spPr>
          </p:pic>
          <p:sp>
            <p:nvSpPr>
              <p:cNvPr id="5" name="TextBox 4"/>
              <p:cNvSpPr txBox="1"/>
              <p:nvPr/>
            </p:nvSpPr>
            <p:spPr>
              <a:xfrm>
                <a:off x="3400260" y="3047915"/>
                <a:ext cx="1403186" cy="369332"/>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none" rtlCol="0">
                <a:spAutoFit/>
              </a:bodyPr>
              <a:lstStyle/>
              <a:p>
                <a:r>
                  <a:rPr lang="en-US" b="1" dirty="0" smtClean="0">
                    <a:solidFill>
                      <a:srgbClr val="FF0000"/>
                    </a:solidFill>
                  </a:rPr>
                  <a:t>Horse Pool</a:t>
                </a:r>
                <a:endParaRPr lang="en-US" b="1" dirty="0">
                  <a:solidFill>
                    <a:srgbClr val="FF0000"/>
                  </a:solidFill>
                </a:endParaRPr>
              </a:p>
            </p:txBody>
          </p:sp>
          <p:cxnSp>
            <p:nvCxnSpPr>
              <p:cNvPr id="18" name="Straight Arrow Connector 17"/>
              <p:cNvCxnSpPr/>
              <p:nvPr/>
            </p:nvCxnSpPr>
            <p:spPr>
              <a:xfrm>
                <a:off x="2342791" y="5638583"/>
                <a:ext cx="3043438" cy="0"/>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791643" y="5638583"/>
                <a:ext cx="979755" cy="369332"/>
              </a:xfrm>
              <a:prstGeom prst="rect">
                <a:avLst/>
              </a:prstGeom>
              <a:noFill/>
            </p:spPr>
            <p:txBody>
              <a:bodyPr wrap="none" rtlCol="0">
                <a:spAutoFit/>
              </a:bodyPr>
              <a:lstStyle/>
              <a:p>
                <a:r>
                  <a:rPr lang="en-US" b="1" dirty="0" smtClean="0">
                    <a:solidFill>
                      <a:srgbClr val="000090"/>
                    </a:solidFill>
                  </a:rPr>
                  <a:t>~60 km</a:t>
                </a:r>
                <a:endParaRPr lang="en-US" b="1" dirty="0">
                  <a:solidFill>
                    <a:srgbClr val="000090"/>
                  </a:solidFill>
                </a:endParaRPr>
              </a:p>
            </p:txBody>
          </p:sp>
        </p:grpSp>
        <p:sp>
          <p:nvSpPr>
            <p:cNvPr id="7" name="TextBox 6"/>
            <p:cNvSpPr txBox="1"/>
            <p:nvPr/>
          </p:nvSpPr>
          <p:spPr>
            <a:xfrm rot="16200000">
              <a:off x="8426141" y="2805964"/>
              <a:ext cx="940949" cy="316297"/>
            </a:xfrm>
            <a:prstGeom prst="rect">
              <a:avLst/>
            </a:prstGeom>
            <a:noFill/>
          </p:spPr>
          <p:txBody>
            <a:bodyPr wrap="none" lIns="101882" tIns="50941" rIns="101882" bIns="50941" rtlCol="0">
              <a:spAutoFit/>
            </a:bodyPr>
            <a:lstStyle/>
            <a:p>
              <a:r>
                <a:rPr lang="en-US" sz="1200" dirty="0">
                  <a:solidFill>
                    <a:schemeClr val="bg1">
                      <a:lumMod val="75000"/>
                      <a:lumOff val="25000"/>
                    </a:schemeClr>
                  </a:solidFill>
                </a:rPr>
                <a:t>Colorado</a:t>
              </a:r>
            </a:p>
          </p:txBody>
        </p:sp>
        <p:sp>
          <p:nvSpPr>
            <p:cNvPr id="8" name="TextBox 7"/>
            <p:cNvSpPr txBox="1"/>
            <p:nvPr/>
          </p:nvSpPr>
          <p:spPr>
            <a:xfrm rot="16200000">
              <a:off x="8291125" y="2948271"/>
              <a:ext cx="601588" cy="316297"/>
            </a:xfrm>
            <a:prstGeom prst="rect">
              <a:avLst/>
            </a:prstGeom>
            <a:noFill/>
          </p:spPr>
          <p:txBody>
            <a:bodyPr wrap="none" lIns="101882" tIns="50941" rIns="101882" bIns="50941" rtlCol="0">
              <a:spAutoFit/>
            </a:bodyPr>
            <a:lstStyle/>
            <a:p>
              <a:r>
                <a:rPr lang="en-US" sz="1200" dirty="0">
                  <a:solidFill>
                    <a:schemeClr val="bg1">
                      <a:lumMod val="75000"/>
                      <a:lumOff val="25000"/>
                    </a:schemeClr>
                  </a:solidFill>
                </a:rPr>
                <a:t>Utah</a:t>
              </a:r>
            </a:p>
          </p:txBody>
        </p:sp>
        <p:sp>
          <p:nvSpPr>
            <p:cNvPr id="13" name="TextBox 12"/>
            <p:cNvSpPr txBox="1"/>
            <p:nvPr/>
          </p:nvSpPr>
          <p:spPr>
            <a:xfrm>
              <a:off x="3512923" y="3961397"/>
              <a:ext cx="1214096" cy="430526"/>
            </a:xfrm>
            <a:prstGeom prst="rect">
              <a:avLst/>
            </a:prstGeom>
            <a:noFill/>
          </p:spPr>
          <p:txBody>
            <a:bodyPr wrap="none" lIns="101882" tIns="50941" rIns="101882" bIns="50941" rtlCol="0">
              <a:spAutoFit/>
            </a:bodyPr>
            <a:lstStyle/>
            <a:p>
              <a:r>
                <a:rPr lang="en-US" b="1" dirty="0" smtClean="0">
                  <a:solidFill>
                    <a:srgbClr val="000000"/>
                  </a:solidFill>
                </a:rPr>
                <a:t>oil wells</a:t>
              </a:r>
              <a:endParaRPr lang="en-US" b="1" dirty="0">
                <a:solidFill>
                  <a:srgbClr val="000000"/>
                </a:solidFill>
              </a:endParaRPr>
            </a:p>
          </p:txBody>
        </p:sp>
        <p:sp>
          <p:nvSpPr>
            <p:cNvPr id="14" name="TextBox 13"/>
            <p:cNvSpPr txBox="1"/>
            <p:nvPr/>
          </p:nvSpPr>
          <p:spPr>
            <a:xfrm>
              <a:off x="4426864" y="5766840"/>
              <a:ext cx="1600286" cy="430526"/>
            </a:xfrm>
            <a:prstGeom prst="rect">
              <a:avLst/>
            </a:prstGeom>
            <a:noFill/>
          </p:spPr>
          <p:txBody>
            <a:bodyPr wrap="square" lIns="101882" tIns="50941" rIns="101882" bIns="50941" rtlCol="0">
              <a:spAutoFit/>
            </a:bodyPr>
            <a:lstStyle/>
            <a:p>
              <a:r>
                <a:rPr lang="en-US" b="1" dirty="0" smtClean="0">
                  <a:solidFill>
                    <a:srgbClr val="0000FF"/>
                  </a:solidFill>
                </a:rPr>
                <a:t>gas wells</a:t>
              </a:r>
              <a:endParaRPr lang="en-US" b="1" dirty="0">
                <a:solidFill>
                  <a:srgbClr val="0000FF"/>
                </a:solidFill>
              </a:endParaRPr>
            </a:p>
          </p:txBody>
        </p:sp>
      </p:grpSp>
      <p:grpSp>
        <p:nvGrpSpPr>
          <p:cNvPr id="3" name="Group 2"/>
          <p:cNvGrpSpPr/>
          <p:nvPr/>
        </p:nvGrpSpPr>
        <p:grpSpPr>
          <a:xfrm>
            <a:off x="1" y="3991760"/>
            <a:ext cx="2314119" cy="2657121"/>
            <a:chOff x="-1" y="4523993"/>
            <a:chExt cx="2545531" cy="3011404"/>
          </a:xfrm>
        </p:grpSpPr>
        <p:pic>
          <p:nvPicPr>
            <p:cNvPr id="19" name="Picture 18" descr="map_of_utah.gif"/>
            <p:cNvPicPr>
              <a:picLocks noChangeAspect="1"/>
            </p:cNvPicPr>
            <p:nvPr/>
          </p:nvPicPr>
          <p:blipFill>
            <a:blip r:embed="rId4" cstate="print"/>
            <a:stretch>
              <a:fillRect/>
            </a:stretch>
          </p:blipFill>
          <p:spPr>
            <a:xfrm>
              <a:off x="-1" y="4523993"/>
              <a:ext cx="2545531" cy="3011404"/>
            </a:xfrm>
            <a:prstGeom prst="rect">
              <a:avLst/>
            </a:prstGeom>
          </p:spPr>
        </p:pic>
        <p:sp>
          <p:nvSpPr>
            <p:cNvPr id="11" name="Rectangle 10"/>
            <p:cNvSpPr/>
            <p:nvPr/>
          </p:nvSpPr>
          <p:spPr>
            <a:xfrm>
              <a:off x="1827923" y="5449355"/>
              <a:ext cx="374230" cy="332003"/>
            </a:xfrm>
            <a:prstGeom prst="rect">
              <a:avLst/>
            </a:prstGeom>
            <a:noFill/>
            <a:ln w="38100" cmpd="sng">
              <a:solidFill>
                <a:srgbClr val="FF0000"/>
              </a:solid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lIns="101882" tIns="50941" rIns="101882" bIns="50941" spcCol="0" rtlCol="0" anchor="ctr"/>
            <a:lstStyle/>
            <a:p>
              <a:pPr algn="ctr"/>
              <a:endParaRPr lang="en-US"/>
            </a:p>
          </p:txBody>
        </p:sp>
      </p:grpSp>
      <p:sp>
        <p:nvSpPr>
          <p:cNvPr id="22" name="TextBox 21"/>
          <p:cNvSpPr txBox="1"/>
          <p:nvPr/>
        </p:nvSpPr>
        <p:spPr>
          <a:xfrm>
            <a:off x="533815" y="3417248"/>
            <a:ext cx="1365090" cy="369332"/>
          </a:xfrm>
          <a:prstGeom prst="rect">
            <a:avLst/>
          </a:prstGeom>
          <a:solidFill>
            <a:schemeClr val="accent3">
              <a:lumMod val="40000"/>
              <a:lumOff val="60000"/>
            </a:schemeClr>
          </a:solidFill>
        </p:spPr>
        <p:txBody>
          <a:bodyPr wrap="none" rtlCol="0">
            <a:spAutoFit/>
          </a:bodyPr>
          <a:lstStyle/>
          <a:p>
            <a:r>
              <a:rPr lang="en-US" dirty="0" smtClean="0">
                <a:solidFill>
                  <a:srgbClr val="FF0000"/>
                </a:solidFill>
              </a:rPr>
              <a:t>Uinta Basin</a:t>
            </a:r>
            <a:endParaRPr lang="en-US" dirty="0">
              <a:solidFill>
                <a:srgbClr val="FF0000"/>
              </a:solidFill>
            </a:endParaRPr>
          </a:p>
        </p:txBody>
      </p:sp>
      <p:cxnSp>
        <p:nvCxnSpPr>
          <p:cNvPr id="24" name="Straight Arrow Connector 23"/>
          <p:cNvCxnSpPr>
            <a:stCxn id="22" idx="2"/>
            <a:endCxn id="11" idx="0"/>
          </p:cNvCxnSpPr>
          <p:nvPr/>
        </p:nvCxnSpPr>
        <p:spPr>
          <a:xfrm>
            <a:off x="1216360" y="3786580"/>
            <a:ext cx="615495" cy="10216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1111539"/>
      </p:ext>
    </p:extLst>
  </p:cSld>
  <p:clrMapOvr>
    <a:masterClrMapping/>
  </p:clrMapOvr>
  <p:timing>
    <p:tnLst>
      <p:par>
        <p:cTn id="1" dur="indefinite" restart="never" nodeType="tmRoot"/>
      </p:par>
    </p:tnLst>
  </p:timing>
</p:sld>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4803</TotalTime>
  <Words>2172</Words>
  <Application>Microsoft Office PowerPoint</Application>
  <PresentationFormat>Letter Paper (8.5x11 in)</PresentationFormat>
  <Paragraphs>363</Paragraphs>
  <Slides>39</Slides>
  <Notes>19</Notes>
  <HiddenSlides>4</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Spectrum</vt:lpstr>
      <vt:lpstr>What we know (and don’t know) about air quality impacts of oil and gas development</vt:lpstr>
      <vt:lpstr>NOAA Cooperative Global Air Sampling Network - Greenhouse Gases</vt:lpstr>
      <vt:lpstr>Potential Air Impacts of  Unconventional Oil and Gas Development</vt:lpstr>
      <vt:lpstr>PowerPoint Presentation</vt:lpstr>
      <vt:lpstr>So what are the CH4 emissions from natural gas?</vt:lpstr>
      <vt:lpstr>So what are the CH4 emissions from natural gas?</vt:lpstr>
      <vt:lpstr>How can one assess atmospheric impacts of an industry? </vt:lpstr>
      <vt:lpstr>Can we detect emissions in the atmosphere?</vt:lpstr>
      <vt:lpstr>Uinta Basin, Utah</vt:lpstr>
      <vt:lpstr>Utah, 2012</vt:lpstr>
      <vt:lpstr>What we know</vt:lpstr>
      <vt:lpstr>What we know</vt:lpstr>
      <vt:lpstr>What we know</vt:lpstr>
      <vt:lpstr>Upcoming work</vt:lpstr>
      <vt:lpstr>PowerPoint Presentation</vt:lpstr>
      <vt:lpstr>PowerPoint Presentation</vt:lpstr>
      <vt:lpstr>PowerPoint Presentation</vt:lpstr>
      <vt:lpstr>Air Toxics and Methane in Colorado</vt:lpstr>
      <vt:lpstr>Denver-Julesburg Basin</vt:lpstr>
      <vt:lpstr>Photochemical Ozone (O3) production</vt:lpstr>
      <vt:lpstr>Photochemical Ozone (O3) production</vt:lpstr>
      <vt:lpstr>Photochemical Ozone (O3) production</vt:lpstr>
      <vt:lpstr>Photochemical Ozone (O3) production</vt:lpstr>
      <vt:lpstr>PowerPoint Presentation</vt:lpstr>
      <vt:lpstr>PowerPoint Presentation</vt:lpstr>
      <vt:lpstr>Uinta Basin’s record surface ozone - 2013</vt:lpstr>
      <vt:lpstr>Summary</vt:lpstr>
      <vt:lpstr>PowerPoint Presentation</vt:lpstr>
      <vt:lpstr>Thank you!</vt:lpstr>
      <vt:lpstr>Some references</vt:lpstr>
      <vt:lpstr>Barnett Shale, TX</vt:lpstr>
      <vt:lpstr>19 Oct 2013</vt:lpstr>
      <vt:lpstr>Ethane to Methane Ratio: Barnett Shale</vt:lpstr>
      <vt:lpstr>Ethane to Methane Ratio: Barnett Shale</vt:lpstr>
      <vt:lpstr>PowerPoint Presentation</vt:lpstr>
      <vt:lpstr>Utah 2013</vt:lpstr>
      <vt:lpstr>PowerPoint Presentation</vt:lpstr>
      <vt:lpstr>Denver-Julesburg Basin</vt:lpstr>
      <vt:lpstr>19 Oct 2013</vt:lpstr>
    </vt:vector>
  </TitlesOfParts>
  <Company>University of Colorado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Methane and ethane emissions estimate from the Barnett Shale</dc:title>
  <dc:creator>Anna Karion</dc:creator>
  <cp:lastModifiedBy>Podium</cp:lastModifiedBy>
  <cp:revision>629</cp:revision>
  <cp:lastPrinted>2013-12-09T18:49:14Z</cp:lastPrinted>
  <dcterms:created xsi:type="dcterms:W3CDTF">2013-12-06T23:13:48Z</dcterms:created>
  <dcterms:modified xsi:type="dcterms:W3CDTF">2014-06-06T14:06:02Z</dcterms:modified>
</cp:coreProperties>
</file>